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58.png" ContentType="image/png"/>
  <Override PartName="/ppt/media/image2.png" ContentType="image/png"/>
  <Override PartName="/ppt/media/image36.jpeg" ContentType="image/jpeg"/>
  <Override PartName="/ppt/media/image25.png" ContentType="image/png"/>
  <Override PartName="/ppt/media/hdphoto1.wdp" ContentType="image/vnd.ms-photo"/>
  <Override PartName="/ppt/media/image59.png" ContentType="image/png"/>
  <Override PartName="/ppt/media/image3.png" ContentType="image/png"/>
  <Override PartName="/ppt/media/image4.png" ContentType="image/png"/>
  <Override PartName="/ppt/media/image45.jpeg" ContentType="image/jpe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51.jpeg" ContentType="image/jpeg"/>
  <Override PartName="/ppt/media/image10.png" ContentType="image/png"/>
  <Override PartName="/ppt/media/image11.png" ContentType="image/png"/>
  <Override PartName="/ppt/media/image57.jpeg" ContentType="image/jpeg"/>
  <Override PartName="/ppt/media/image12.png" ContentType="image/png"/>
  <Override PartName="/ppt/media/image13.png" ContentType="image/png"/>
  <Override PartName="/ppt/media/image14.jpeg" ContentType="image/jpeg"/>
  <Override PartName="/ppt/media/image29.png" ContentType="image/png"/>
  <Override PartName="/ppt/media/image15.png" ContentType="image/png"/>
  <Override PartName="/ppt/media/image16.png" ContentType="image/png"/>
  <Override PartName="/ppt/media/image63.jpeg" ContentType="image/jpe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47.jpeg" ContentType="image/jpeg"/>
  <Override PartName="/ppt/media/image24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7.png" ContentType="image/png"/>
  <Override PartName="/ppt/media/image38.jpeg" ContentType="image/jpe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9.jpeg" ContentType="image/jpeg"/>
  <Override PartName="/ppt/media/image44.png" ContentType="image/png"/>
  <Override PartName="/ppt/media/image46.png" ContentType="image/png"/>
  <Override PartName="/ppt/media/image48.png" ContentType="image/png"/>
  <Override PartName="/ppt/media/image55.jpeg" ContentType="image/jpeg"/>
  <Override PartName="/ppt/media/image50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6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4.png" ContentType="image/png"/>
  <Override PartName="/ppt/media/image65.jpeg" ContentType="image/jpeg"/>
  <Override PartName="/ppt/media/image66.jpeg" ContentType="image/jpeg"/>
  <Override PartName="/ppt/media/image67.png" ContentType="image/png"/>
  <Override PartName="/ppt/media/image68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E2B9A2D-E42B-4A86-A6FB-59D38352AFD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ACF2572-2B30-4FD1-B80F-579D55A409F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1B9C078-3FF2-4A04-9F34-3AAA94A7398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5CD524B-2F6F-4127-9279-7BDD1BCA02A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AD1B3F6-C8FE-49C3-8A9B-135E295159C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42BE5C5-AB10-4C90-B5EF-79D56797391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C61BE91-F8D6-48D4-A8A4-0A53DA96AFA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4444AC3-8CF8-4749-8572-420AA6BE201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87DA355-F00D-40DF-ACD2-71E63BA999C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A600AF2-B84E-437D-9E61-D1598B9DDCD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7603739-8EF8-46BA-AD83-51624444BAA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512B572-3AC2-4FB9-B681-D8571FFDE6F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006046B-B47A-4264-977F-FE10B43C0FC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013DDB0-6C75-4F99-AA87-EDFE8959381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3C2229E-FFF4-4A62-A773-1E8181CE3AE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A5FA364-103D-43F5-842C-CBCF31E1794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C495A77-37FB-45B4-9D7B-79F53BC8F7F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21D5409-1DAE-4276-BBE7-B717B9B23D2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53816D6-D3A3-4A13-83FB-88DD6060575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E823C31-0C25-4191-884D-6DC587F3B09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28BA346-14C6-4825-9A62-256164E29CC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065E29F-CAD6-4E51-8474-155AD8EDF13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9B98B24-1D12-44CE-984C-2F665949613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FB88943-8EE1-4785-8743-608471CFA56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en-US" sz="60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en-I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IE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en-I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CA8A4A5-8C87-4FC5-9FC7-C1E8CF90F13E}" type="slidenum">
              <a:rPr b="0" lang="en-IE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en-I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IE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en-I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9C6992B-8255-4B36-9842-7841B8911427}" type="slidenum">
              <a:rPr b="0" lang="en-IE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microsoft.com/office/2007/relationships/hdphoto" Target="../media/hdphoto1.wdp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jpeg"/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" descr="Title Pages_EN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8" descr="Untitled-4-02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128" name="Rectangle 5"/>
          <p:cNvSpPr/>
          <p:nvPr/>
        </p:nvSpPr>
        <p:spPr>
          <a:xfrm>
            <a:off x="297720" y="123840"/>
            <a:ext cx="838332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Our Patch Technology is Incredibly Effective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29" name="TextBox 7"/>
          <p:cNvSpPr/>
          <p:nvPr/>
        </p:nvSpPr>
        <p:spPr>
          <a:xfrm>
            <a:off x="697320" y="1503720"/>
            <a:ext cx="5045040" cy="1157400"/>
          </a:xfrm>
          <a:prstGeom prst="rect">
            <a:avLst/>
          </a:prstGeom>
          <a:solidFill>
            <a:srgbClr val="ffffff"/>
          </a:solidFill>
          <a:ln>
            <a:solidFill>
              <a:srgbClr val="5b9bd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3500" spc="-1" strike="noStrike">
                <a:solidFill>
                  <a:srgbClr val="194f90"/>
                </a:solidFill>
                <a:latin typeface="Calibri"/>
              </a:rPr>
              <a:t>“</a:t>
            </a:r>
            <a:r>
              <a:rPr b="0" lang="en-US" sz="3500" spc="-1" strike="noStrike">
                <a:solidFill>
                  <a:srgbClr val="194f90"/>
                </a:solidFill>
                <a:latin typeface="Calibri"/>
              </a:rPr>
              <a:t>For the first time in a year my knee is not hurting…”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130" name="TextBox 12"/>
          <p:cNvSpPr/>
          <p:nvPr/>
        </p:nvSpPr>
        <p:spPr>
          <a:xfrm>
            <a:off x="5146920" y="3308400"/>
            <a:ext cx="5217840" cy="1309320"/>
          </a:xfrm>
          <a:prstGeom prst="rect">
            <a:avLst/>
          </a:prstGeom>
          <a:solidFill>
            <a:srgbClr val="ffffff"/>
          </a:solidFill>
          <a:ln>
            <a:solidFill>
              <a:srgbClr val="5b9bd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rgbClr val="194f90"/>
                </a:solidFill>
                <a:latin typeface="Calibri"/>
              </a:rPr>
              <a:t>“</a:t>
            </a:r>
            <a:r>
              <a:rPr b="0" lang="en-US" sz="4000" spc="-1" strike="noStrike">
                <a:solidFill>
                  <a:srgbClr val="194f90"/>
                </a:solidFill>
                <a:latin typeface="Calibri"/>
              </a:rPr>
              <a:t>Your tech has given me my life back!”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31" name="TextBox 13"/>
          <p:cNvSpPr/>
          <p:nvPr/>
        </p:nvSpPr>
        <p:spPr>
          <a:xfrm>
            <a:off x="1216440" y="3273120"/>
            <a:ext cx="2477520" cy="1460880"/>
          </a:xfrm>
          <a:prstGeom prst="rect">
            <a:avLst/>
          </a:prstGeom>
          <a:solidFill>
            <a:srgbClr val="ffffff"/>
          </a:solidFill>
          <a:ln>
            <a:solidFill>
              <a:srgbClr val="5b9bd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3000" spc="-1" strike="noStrike">
                <a:solidFill>
                  <a:srgbClr val="194f90"/>
                </a:solidFill>
                <a:latin typeface="Calibri"/>
              </a:rPr>
              <a:t>“</a:t>
            </a:r>
            <a:r>
              <a:rPr b="0" lang="en-US" sz="3000" spc="-1" strike="noStrike">
                <a:solidFill>
                  <a:srgbClr val="194f90"/>
                </a:solidFill>
                <a:latin typeface="Calibri"/>
              </a:rPr>
              <a:t>No pain… more energy… better sleep…”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32" name="TextBox 14"/>
          <p:cNvSpPr/>
          <p:nvPr/>
        </p:nvSpPr>
        <p:spPr>
          <a:xfrm>
            <a:off x="7414200" y="1323360"/>
            <a:ext cx="4198320" cy="1370160"/>
          </a:xfrm>
          <a:prstGeom prst="rect">
            <a:avLst/>
          </a:prstGeom>
          <a:solidFill>
            <a:srgbClr val="ffffff"/>
          </a:solidFill>
          <a:ln>
            <a:solidFill>
              <a:srgbClr val="5b9bd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“</a:t>
            </a: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The healing is remarkable… I believe I won’t even have a scar...”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33" name="TextBox 15"/>
          <p:cNvSpPr/>
          <p:nvPr/>
        </p:nvSpPr>
        <p:spPr>
          <a:xfrm>
            <a:off x="2163240" y="5310360"/>
            <a:ext cx="3061800" cy="1065240"/>
          </a:xfrm>
          <a:prstGeom prst="rect">
            <a:avLst/>
          </a:prstGeom>
          <a:solidFill>
            <a:srgbClr val="ffffff"/>
          </a:solidFill>
          <a:ln>
            <a:solidFill>
              <a:srgbClr val="5b9bd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“</a:t>
            </a: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Improved vision… greater clarity…”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2800" spc="-1" strike="noStrike">
              <a:latin typeface="Arial"/>
            </a:endParaRPr>
          </a:p>
        </p:txBody>
      </p:sp>
      <p:sp>
        <p:nvSpPr>
          <p:cNvPr id="134" name="TextBox 9"/>
          <p:cNvSpPr/>
          <p:nvPr/>
        </p:nvSpPr>
        <p:spPr>
          <a:xfrm>
            <a:off x="7199280" y="5195160"/>
            <a:ext cx="3847680" cy="1004040"/>
          </a:xfrm>
          <a:prstGeom prst="rect">
            <a:avLst/>
          </a:prstGeom>
          <a:solidFill>
            <a:srgbClr val="ffffff"/>
          </a:solidFill>
          <a:ln>
            <a:solidFill>
              <a:srgbClr val="5b9bd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3000" spc="-1" strike="noStrike">
                <a:solidFill>
                  <a:srgbClr val="194f90"/>
                </a:solidFill>
                <a:latin typeface="Calibri"/>
              </a:rPr>
              <a:t>“</a:t>
            </a:r>
            <a:r>
              <a:rPr b="0" lang="en-US" sz="3000" spc="-1" strike="noStrike">
                <a:solidFill>
                  <a:srgbClr val="194f90"/>
                </a:solidFill>
                <a:latin typeface="Calibri"/>
              </a:rPr>
              <a:t>My husband says I look a lot younger…”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8" descr="Untitled-4-02.png"/>
          <p:cNvPicPr/>
          <p:nvPr/>
        </p:nvPicPr>
        <p:blipFill>
          <a:blip r:embed="rId1"/>
          <a:stretch/>
        </p:blipFill>
        <p:spPr>
          <a:xfrm>
            <a:off x="0" y="36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136" name="Rectangle 5"/>
          <p:cNvSpPr/>
          <p:nvPr/>
        </p:nvSpPr>
        <p:spPr>
          <a:xfrm>
            <a:off x="263520" y="123840"/>
            <a:ext cx="32472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The Word is Out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37" name="TextBox 6"/>
          <p:cNvSpPr/>
          <p:nvPr/>
        </p:nvSpPr>
        <p:spPr>
          <a:xfrm>
            <a:off x="535320" y="1136160"/>
            <a:ext cx="11636640" cy="60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400" spc="-1" strike="noStrike">
                <a:solidFill>
                  <a:srgbClr val="194f90"/>
                </a:solidFill>
                <a:latin typeface="Calibri"/>
              </a:rPr>
              <a:t>Pro and Amateur Athletes… All Sports… Use Our Technology </a:t>
            </a:r>
            <a:endParaRPr b="0" lang="en-US" sz="3400" spc="-1" strike="noStrike">
              <a:latin typeface="Arial"/>
            </a:endParaRPr>
          </a:p>
        </p:txBody>
      </p:sp>
      <p:pic>
        <p:nvPicPr>
          <p:cNvPr id="138" name="Picture 3" descr=""/>
          <p:cNvPicPr/>
          <p:nvPr/>
        </p:nvPicPr>
        <p:blipFill>
          <a:blip r:embed="rId2"/>
          <a:stretch/>
        </p:blipFill>
        <p:spPr>
          <a:xfrm>
            <a:off x="7934760" y="2048760"/>
            <a:ext cx="1438920" cy="2889720"/>
          </a:xfrm>
          <a:prstGeom prst="rect">
            <a:avLst/>
          </a:prstGeom>
          <a:ln w="0">
            <a:noFill/>
          </a:ln>
        </p:spPr>
      </p:pic>
      <p:pic>
        <p:nvPicPr>
          <p:cNvPr id="139" name="Picture 9" descr=""/>
          <p:cNvPicPr/>
          <p:nvPr/>
        </p:nvPicPr>
        <p:blipFill>
          <a:blip r:embed="rId3"/>
          <a:stretch/>
        </p:blipFill>
        <p:spPr>
          <a:xfrm>
            <a:off x="4815000" y="5207400"/>
            <a:ext cx="1263600" cy="1368360"/>
          </a:xfrm>
          <a:prstGeom prst="rect">
            <a:avLst/>
          </a:prstGeom>
          <a:ln w="0">
            <a:noFill/>
          </a:ln>
        </p:spPr>
      </p:pic>
      <p:pic>
        <p:nvPicPr>
          <p:cNvPr id="140" name="Picture 11" descr=""/>
          <p:cNvPicPr/>
          <p:nvPr/>
        </p:nvPicPr>
        <p:blipFill>
          <a:blip r:embed="rId4"/>
          <a:stretch/>
        </p:blipFill>
        <p:spPr>
          <a:xfrm>
            <a:off x="7913520" y="4744080"/>
            <a:ext cx="1454040" cy="1783080"/>
          </a:xfrm>
          <a:prstGeom prst="rect">
            <a:avLst/>
          </a:prstGeom>
          <a:ln w="0">
            <a:noFill/>
          </a:ln>
        </p:spPr>
      </p:pic>
      <p:pic>
        <p:nvPicPr>
          <p:cNvPr id="141" name="Picture 13" descr=""/>
          <p:cNvPicPr/>
          <p:nvPr/>
        </p:nvPicPr>
        <p:blipFill>
          <a:blip r:embed="rId5"/>
          <a:stretch/>
        </p:blipFill>
        <p:spPr>
          <a:xfrm>
            <a:off x="9360360" y="2668680"/>
            <a:ext cx="2538360" cy="3794760"/>
          </a:xfrm>
          <a:prstGeom prst="rect">
            <a:avLst/>
          </a:prstGeom>
          <a:ln w="0">
            <a:noFill/>
          </a:ln>
        </p:spPr>
      </p:pic>
      <p:pic>
        <p:nvPicPr>
          <p:cNvPr id="142" name="Picture 17" descr=""/>
          <p:cNvPicPr/>
          <p:nvPr/>
        </p:nvPicPr>
        <p:blipFill>
          <a:blip r:embed="rId6"/>
          <a:stretch/>
        </p:blipFill>
        <p:spPr>
          <a:xfrm>
            <a:off x="7857000" y="3242880"/>
            <a:ext cx="1510560" cy="1500840"/>
          </a:xfrm>
          <a:prstGeom prst="rect">
            <a:avLst/>
          </a:prstGeom>
          <a:ln w="0">
            <a:noFill/>
          </a:ln>
        </p:spPr>
      </p:pic>
      <p:pic>
        <p:nvPicPr>
          <p:cNvPr id="143" name="Picture 19" descr=""/>
          <p:cNvPicPr/>
          <p:nvPr/>
        </p:nvPicPr>
        <p:blipFill>
          <a:blip r:embed="rId7"/>
          <a:stretch/>
        </p:blipFill>
        <p:spPr>
          <a:xfrm>
            <a:off x="3616560" y="3329280"/>
            <a:ext cx="2239560" cy="1902240"/>
          </a:xfrm>
          <a:prstGeom prst="rect">
            <a:avLst/>
          </a:prstGeom>
          <a:ln w="0">
            <a:noFill/>
          </a:ln>
        </p:spPr>
      </p:pic>
      <p:pic>
        <p:nvPicPr>
          <p:cNvPr id="144" name="Picture 21" descr=""/>
          <p:cNvPicPr/>
          <p:nvPr/>
        </p:nvPicPr>
        <p:blipFill>
          <a:blip r:embed="rId8"/>
          <a:stretch/>
        </p:blipFill>
        <p:spPr>
          <a:xfrm>
            <a:off x="447120" y="3429000"/>
            <a:ext cx="2260080" cy="2653560"/>
          </a:xfrm>
          <a:prstGeom prst="rect">
            <a:avLst/>
          </a:prstGeom>
          <a:ln w="0">
            <a:noFill/>
          </a:ln>
        </p:spPr>
      </p:pic>
      <p:pic>
        <p:nvPicPr>
          <p:cNvPr id="145" name="Picture 23" descr=""/>
          <p:cNvPicPr/>
          <p:nvPr/>
        </p:nvPicPr>
        <p:blipFill>
          <a:blip r:embed="rId9"/>
          <a:stretch/>
        </p:blipFill>
        <p:spPr>
          <a:xfrm>
            <a:off x="2918160" y="3256920"/>
            <a:ext cx="1637280" cy="2028960"/>
          </a:xfrm>
          <a:prstGeom prst="rect">
            <a:avLst/>
          </a:prstGeom>
          <a:ln w="0">
            <a:noFill/>
          </a:ln>
        </p:spPr>
      </p:pic>
      <p:pic>
        <p:nvPicPr>
          <p:cNvPr id="146" name="Picture 25" descr=""/>
          <p:cNvPicPr/>
          <p:nvPr/>
        </p:nvPicPr>
        <p:blipFill>
          <a:blip r:embed="rId10"/>
          <a:stretch/>
        </p:blipFill>
        <p:spPr>
          <a:xfrm>
            <a:off x="1029600" y="4489560"/>
            <a:ext cx="1753560" cy="2057400"/>
          </a:xfrm>
          <a:prstGeom prst="rect">
            <a:avLst/>
          </a:prstGeom>
          <a:ln w="0">
            <a:noFill/>
          </a:ln>
        </p:spPr>
      </p:pic>
      <p:pic>
        <p:nvPicPr>
          <p:cNvPr id="147" name="Picture 27" descr=""/>
          <p:cNvPicPr/>
          <p:nvPr/>
        </p:nvPicPr>
        <p:blipFill>
          <a:blip r:embed="rId11"/>
          <a:stretch/>
        </p:blipFill>
        <p:spPr>
          <a:xfrm>
            <a:off x="2124360" y="3698280"/>
            <a:ext cx="1699200" cy="1882080"/>
          </a:xfrm>
          <a:prstGeom prst="rect">
            <a:avLst/>
          </a:prstGeom>
          <a:ln w="0">
            <a:noFill/>
          </a:ln>
        </p:spPr>
      </p:pic>
      <p:pic>
        <p:nvPicPr>
          <p:cNvPr id="148" name="Picture 29" descr=""/>
          <p:cNvPicPr/>
          <p:nvPr/>
        </p:nvPicPr>
        <p:blipFill>
          <a:blip r:embed="rId12"/>
          <a:stretch/>
        </p:blipFill>
        <p:spPr>
          <a:xfrm>
            <a:off x="2783520" y="5111280"/>
            <a:ext cx="2033280" cy="1440360"/>
          </a:xfrm>
          <a:prstGeom prst="rect">
            <a:avLst/>
          </a:prstGeom>
          <a:ln w="0">
            <a:noFill/>
          </a:ln>
        </p:spPr>
      </p:pic>
      <p:pic>
        <p:nvPicPr>
          <p:cNvPr id="149" name="Picture 31" descr=""/>
          <p:cNvPicPr/>
          <p:nvPr/>
        </p:nvPicPr>
        <p:blipFill>
          <a:blip r:embed="rId13"/>
          <a:stretch/>
        </p:blipFill>
        <p:spPr>
          <a:xfrm>
            <a:off x="5921640" y="2399760"/>
            <a:ext cx="2010600" cy="4217760"/>
          </a:xfrm>
          <a:prstGeom prst="rect">
            <a:avLst/>
          </a:prstGeom>
          <a:ln w="0">
            <a:noFill/>
          </a:ln>
        </p:spPr>
      </p:pic>
      <p:sp>
        <p:nvSpPr>
          <p:cNvPr id="150" name="TextBox 32"/>
          <p:cNvSpPr/>
          <p:nvPr/>
        </p:nvSpPr>
        <p:spPr>
          <a:xfrm>
            <a:off x="570600" y="2488320"/>
            <a:ext cx="5185440" cy="51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194f90"/>
                </a:solidFill>
                <a:latin typeface="Calibri"/>
              </a:rPr>
              <a:t>All Types of Media Have Noticed!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9" descr=""/>
          <p:cNvPicPr/>
          <p:nvPr/>
        </p:nvPicPr>
        <p:blipFill>
          <a:blip r:embed="rId1"/>
          <a:stretch/>
        </p:blipFill>
        <p:spPr>
          <a:xfrm>
            <a:off x="4146120" y="744120"/>
            <a:ext cx="8045640" cy="6113520"/>
          </a:xfrm>
          <a:prstGeom prst="rect">
            <a:avLst/>
          </a:prstGeom>
          <a:ln w="0">
            <a:noFill/>
          </a:ln>
        </p:spPr>
      </p:pic>
      <p:pic>
        <p:nvPicPr>
          <p:cNvPr id="152" name="Picture 8" descr="Untitled-4-02.png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153" name="TextBox 1"/>
          <p:cNvSpPr/>
          <p:nvPr/>
        </p:nvSpPr>
        <p:spPr>
          <a:xfrm>
            <a:off x="442800" y="2851560"/>
            <a:ext cx="4989600" cy="307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Your timing is perfect…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 u="sng">
                <a:solidFill>
                  <a:srgbClr val="194f90"/>
                </a:solidFill>
                <a:uFillTx/>
                <a:latin typeface="Calibri"/>
              </a:rPr>
              <a:t>LifeWave X39® </a:t>
            </a:r>
            <a:r>
              <a:rPr b="0" i="1" lang="en-US" sz="3200" spc="-1" strike="noStrike" u="sng">
                <a:solidFill>
                  <a:srgbClr val="194f90"/>
                </a:solidFill>
                <a:uFillTx/>
                <a:latin typeface="Calibri"/>
              </a:rPr>
              <a:t>Activates</a:t>
            </a:r>
            <a:r>
              <a:rPr b="0" lang="en-US" sz="3200" spc="-1" strike="noStrike" u="sng">
                <a:solidFill>
                  <a:srgbClr val="194f90"/>
                </a:solidFill>
                <a:uFillTx/>
                <a:latin typeface="Calibri"/>
              </a:rPr>
              <a:t> Stem Cells </a:t>
            </a:r>
            <a:r>
              <a:rPr b="0" lang="en-US" sz="2400" spc="-1" strike="noStrike">
                <a:solidFill>
                  <a:srgbClr val="194f90"/>
                </a:solidFill>
                <a:latin typeface="Calibri"/>
              </a:rPr>
              <a:t>(details in a second)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4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You can help us tell the world!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54" name="Rectangle 4"/>
          <p:cNvSpPr/>
          <p:nvPr/>
        </p:nvSpPr>
        <p:spPr>
          <a:xfrm>
            <a:off x="334440" y="123840"/>
            <a:ext cx="77616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And Now: Our Latest Blockbuster - X39®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55" name="TextBox 2"/>
          <p:cNvSpPr/>
          <p:nvPr/>
        </p:nvSpPr>
        <p:spPr>
          <a:xfrm>
            <a:off x="555480" y="1383840"/>
            <a:ext cx="4491000" cy="124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3800" spc="-1" strike="noStrike">
                <a:solidFill>
                  <a:srgbClr val="194f90"/>
                </a:solidFill>
                <a:latin typeface="Calibri"/>
              </a:rPr>
              <a:t>Welcome to the </a:t>
            </a:r>
            <a:endParaRPr b="0" lang="en-US" sz="3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3800" spc="-1" strike="noStrike">
                <a:solidFill>
                  <a:srgbClr val="194f90"/>
                </a:solidFill>
                <a:latin typeface="Calibri"/>
              </a:rPr>
              <a:t>Stem Cell Revolution!</a:t>
            </a:r>
            <a:endParaRPr b="0" lang="en-US" sz="3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7" descr="iStock-518118378.jpg"/>
          <p:cNvPicPr/>
          <p:nvPr/>
        </p:nvPicPr>
        <p:blipFill>
          <a:blip r:embed="rId1"/>
          <a:srcRect l="17327" t="0" r="17474" b="4426"/>
          <a:stretch/>
        </p:blipFill>
        <p:spPr>
          <a:xfrm>
            <a:off x="6132240" y="935280"/>
            <a:ext cx="6059520" cy="5922360"/>
          </a:xfrm>
          <a:prstGeom prst="rect">
            <a:avLst/>
          </a:prstGeom>
          <a:ln w="0">
            <a:noFill/>
          </a:ln>
        </p:spPr>
      </p:pic>
      <p:sp>
        <p:nvSpPr>
          <p:cNvPr id="157" name="Rectangle 9"/>
          <p:cNvSpPr/>
          <p:nvPr/>
        </p:nvSpPr>
        <p:spPr>
          <a:xfrm>
            <a:off x="6095880" y="0"/>
            <a:ext cx="2732760" cy="6857640"/>
          </a:xfrm>
          <a:prstGeom prst="rect">
            <a:avLst/>
          </a:prstGeom>
          <a:gradFill rotWithShape="0">
            <a:gsLst>
              <a:gs pos="12000">
                <a:srgbClr val="ffffff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58" name="Picture 8" descr="Untitled-4-02.png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159" name="Rectangle 5"/>
          <p:cNvSpPr/>
          <p:nvPr/>
        </p:nvSpPr>
        <p:spPr>
          <a:xfrm>
            <a:off x="268920" y="123840"/>
            <a:ext cx="474552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X39® - A Game Changer</a:t>
            </a:r>
            <a:r>
              <a:rPr b="0" lang="en-US" sz="3600" spc="-1" strike="noStrike">
                <a:solidFill>
                  <a:srgbClr val="ffffff"/>
                </a:solidFill>
                <a:latin typeface="Calibri"/>
              </a:rPr>
              <a:t> 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60" name="TextBox 6"/>
          <p:cNvSpPr/>
          <p:nvPr/>
        </p:nvSpPr>
        <p:spPr>
          <a:xfrm>
            <a:off x="441360" y="1256400"/>
            <a:ext cx="6228360" cy="529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800" spc="-1" strike="noStrike">
                <a:solidFill>
                  <a:srgbClr val="194f90"/>
                </a:solidFill>
                <a:latin typeface="Calibri"/>
              </a:rPr>
              <a:t>Fast-Growing Market</a:t>
            </a:r>
            <a:endParaRPr b="0" lang="en-US" sz="3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8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Billions already being spent on stem cell research and treatment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Demographics are in our favor… the world is getting older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Stem cell injections are expensive and often unsafe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1" lang="en-US" sz="3200" spc="-1" strike="noStrike">
                <a:solidFill>
                  <a:srgbClr val="194f90"/>
                </a:solidFill>
                <a:latin typeface="Calibri"/>
              </a:rPr>
              <a:t>X39® is affordable, safe and non-invasive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0" descr="iStock-692714638-blueok.jpg"/>
          <p:cNvPicPr/>
          <p:nvPr/>
        </p:nvPicPr>
        <p:blipFill>
          <a:blip r:embed="rId1"/>
          <a:srcRect l="0" t="0" r="44826" b="0"/>
          <a:stretch/>
        </p:blipFill>
        <p:spPr>
          <a:xfrm flipH="1">
            <a:off x="5466600" y="762120"/>
            <a:ext cx="6725520" cy="6095520"/>
          </a:xfrm>
          <a:prstGeom prst="rect">
            <a:avLst/>
          </a:prstGeom>
          <a:ln w="0">
            <a:noFill/>
          </a:ln>
        </p:spPr>
      </p:pic>
      <p:sp>
        <p:nvSpPr>
          <p:cNvPr id="162" name="Rectangle 11"/>
          <p:cNvSpPr/>
          <p:nvPr/>
        </p:nvSpPr>
        <p:spPr>
          <a:xfrm>
            <a:off x="5405040" y="772200"/>
            <a:ext cx="4429440" cy="6085440"/>
          </a:xfrm>
          <a:prstGeom prst="rect">
            <a:avLst/>
          </a:prstGeom>
          <a:gradFill rotWithShape="0">
            <a:gsLst>
              <a:gs pos="15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63" name="Picture 8" descr="Untitled-4-02.png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164" name="Rectangle 5"/>
          <p:cNvSpPr/>
          <p:nvPr/>
        </p:nvSpPr>
        <p:spPr>
          <a:xfrm>
            <a:off x="268920" y="123840"/>
            <a:ext cx="474552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X39® - A Game Changer</a:t>
            </a:r>
            <a:r>
              <a:rPr b="0" lang="en-US" sz="3600" spc="-1" strike="noStrike">
                <a:solidFill>
                  <a:srgbClr val="ffffff"/>
                </a:solidFill>
                <a:latin typeface="Calibri"/>
              </a:rPr>
              <a:t> 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65" name="TextBox 9"/>
          <p:cNvSpPr/>
          <p:nvPr/>
        </p:nvSpPr>
        <p:spPr>
          <a:xfrm>
            <a:off x="441360" y="1256400"/>
            <a:ext cx="7015680" cy="383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800" spc="-1" strike="noStrike">
                <a:solidFill>
                  <a:srgbClr val="194f90"/>
                </a:solidFill>
                <a:latin typeface="Calibri"/>
              </a:rPr>
              <a:t>X39® Activates Stem Cells -</a:t>
            </a:r>
            <a:endParaRPr b="0" lang="en-US" sz="3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3800" spc="-1" strike="noStrike">
                <a:solidFill>
                  <a:srgbClr val="194f90"/>
                </a:solidFill>
                <a:latin typeface="Calibri"/>
              </a:rPr>
              <a:t>A True Breakthrough</a:t>
            </a:r>
            <a:endParaRPr b="0" lang="en-US" sz="3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194f90"/>
                </a:solidFill>
                <a:latin typeface="Calibri"/>
              </a:rPr>
              <a:t>Inventor, Founder, CEO David Schmidt: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i="1" lang="en-US" sz="2800" spc="-1" strike="noStrike">
                <a:solidFill>
                  <a:srgbClr val="194f90"/>
                </a:solidFill>
                <a:latin typeface="Calibri"/>
              </a:rPr>
              <a:t>	</a:t>
            </a:r>
            <a:r>
              <a:rPr b="1" i="1" lang="en-US" sz="2800" spc="-1" strike="noStrike">
                <a:solidFill>
                  <a:srgbClr val="194f90"/>
                </a:solidFill>
                <a:latin typeface="Calibri"/>
              </a:rPr>
              <a:t>“…</a:t>
            </a:r>
            <a:r>
              <a:rPr b="1" i="1" lang="en-US" sz="2800" spc="-1" strike="noStrike">
                <a:solidFill>
                  <a:srgbClr val="194f90"/>
                </a:solidFill>
                <a:latin typeface="Calibri"/>
              </a:rPr>
              <a:t>my greatest achievement yet.”</a:t>
            </a:r>
            <a:r>
              <a:rPr b="1" lang="en-US" sz="2800" spc="-1" strike="noStrike">
                <a:solidFill>
                  <a:srgbClr val="194f90"/>
                </a:solidFill>
                <a:latin typeface="Calibri"/>
              </a:rPr>
              <a:t> 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800" spc="-1" strike="noStrike">
              <a:latin typeface="Arial"/>
            </a:endParaRPr>
          </a:p>
        </p:txBody>
      </p:sp>
      <p:pic>
        <p:nvPicPr>
          <p:cNvPr id="166" name="Picture 14" descr="LifeWaveX39_Sleeve_EU_01.png"/>
          <p:cNvPicPr/>
          <p:nvPr/>
        </p:nvPicPr>
        <p:blipFill>
          <a:blip r:embed="rId3"/>
          <a:stretch/>
        </p:blipFill>
        <p:spPr>
          <a:xfrm>
            <a:off x="7015320" y="2326680"/>
            <a:ext cx="4998240" cy="4998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8" descr="Untitled-4-02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168" name="Rectangle 5"/>
          <p:cNvSpPr/>
          <p:nvPr/>
        </p:nvSpPr>
        <p:spPr>
          <a:xfrm>
            <a:off x="268920" y="123840"/>
            <a:ext cx="474552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X39® - A Game Changer</a:t>
            </a:r>
            <a:r>
              <a:rPr b="0" lang="en-US" sz="3600" spc="-1" strike="noStrike">
                <a:solidFill>
                  <a:srgbClr val="ffffff"/>
                </a:solidFill>
                <a:latin typeface="Calibri"/>
              </a:rPr>
              <a:t> 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169" name="Picture 4" descr=""/>
          <p:cNvPicPr/>
          <p:nvPr/>
        </p:nvPicPr>
        <p:blipFill>
          <a:blip r:embed="rId2"/>
          <a:stretch/>
        </p:blipFill>
        <p:spPr>
          <a:xfrm>
            <a:off x="955440" y="2707200"/>
            <a:ext cx="5274000" cy="3105360"/>
          </a:xfrm>
          <a:prstGeom prst="rect">
            <a:avLst/>
          </a:prstGeom>
          <a:ln w="0">
            <a:noFill/>
          </a:ln>
        </p:spPr>
      </p:pic>
      <p:sp>
        <p:nvSpPr>
          <p:cNvPr id="170" name="TextBox 1"/>
          <p:cNvSpPr/>
          <p:nvPr/>
        </p:nvSpPr>
        <p:spPr>
          <a:xfrm>
            <a:off x="1959840" y="1405800"/>
            <a:ext cx="8180640" cy="66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800" spc="-1" strike="noStrike">
                <a:solidFill>
                  <a:srgbClr val="194f90"/>
                </a:solidFill>
                <a:latin typeface="Calibri"/>
              </a:rPr>
              <a:t>Right Place • Right Time • Right Product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171" name="TextBox 6"/>
          <p:cNvSpPr/>
          <p:nvPr/>
        </p:nvSpPr>
        <p:spPr>
          <a:xfrm>
            <a:off x="6827040" y="3704040"/>
            <a:ext cx="4714920" cy="66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800" spc="-1" strike="noStrike">
                <a:solidFill>
                  <a:srgbClr val="194f90"/>
                </a:solidFill>
                <a:latin typeface="Calibri"/>
              </a:rPr>
              <a:t>Watch Our X39® Video</a:t>
            </a:r>
            <a:endParaRPr b="0" lang="en-US" sz="3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8" descr="Untitled-4-02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173" name="Rectangle 5"/>
          <p:cNvSpPr/>
          <p:nvPr/>
        </p:nvSpPr>
        <p:spPr>
          <a:xfrm>
            <a:off x="268920" y="123840"/>
            <a:ext cx="474552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X39® - A Game Changer</a:t>
            </a:r>
            <a:r>
              <a:rPr b="0" lang="en-US" sz="3600" spc="-1" strike="noStrike">
                <a:solidFill>
                  <a:srgbClr val="ffffff"/>
                </a:solidFill>
                <a:latin typeface="Calibri"/>
              </a:rPr>
              <a:t> 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174" name="Picture 1" descr="Untitled-1.png"/>
          <p:cNvPicPr/>
          <p:nvPr/>
        </p:nvPicPr>
        <p:blipFill>
          <a:blip r:embed="rId2"/>
          <a:stretch/>
        </p:blipFill>
        <p:spPr>
          <a:xfrm>
            <a:off x="2439000" y="2017440"/>
            <a:ext cx="7314120" cy="4432680"/>
          </a:xfrm>
          <a:prstGeom prst="rect">
            <a:avLst/>
          </a:prstGeom>
          <a:ln w="0">
            <a:noFill/>
          </a:ln>
        </p:spPr>
      </p:pic>
      <p:sp>
        <p:nvSpPr>
          <p:cNvPr id="175" name="TextBox 2"/>
          <p:cNvSpPr/>
          <p:nvPr/>
        </p:nvSpPr>
        <p:spPr>
          <a:xfrm>
            <a:off x="529200" y="1161360"/>
            <a:ext cx="4173840" cy="5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See and Feel the Power!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1" descr="iStock-863497498.jpg"/>
          <p:cNvPicPr/>
          <p:nvPr/>
        </p:nvPicPr>
        <p:blipFill>
          <a:blip r:embed="rId1"/>
          <a:srcRect l="18385" t="0" r="11706" b="0"/>
          <a:stretch/>
        </p:blipFill>
        <p:spPr>
          <a:xfrm>
            <a:off x="5862600" y="816120"/>
            <a:ext cx="6328800" cy="6041520"/>
          </a:xfrm>
          <a:prstGeom prst="rect">
            <a:avLst/>
          </a:prstGeom>
          <a:ln w="0">
            <a:noFill/>
          </a:ln>
        </p:spPr>
      </p:pic>
      <p:sp>
        <p:nvSpPr>
          <p:cNvPr id="177" name="Rectangle 7"/>
          <p:cNvSpPr/>
          <p:nvPr/>
        </p:nvSpPr>
        <p:spPr>
          <a:xfrm>
            <a:off x="5772960" y="0"/>
            <a:ext cx="3055680" cy="6857640"/>
          </a:xfrm>
          <a:prstGeom prst="rect">
            <a:avLst/>
          </a:prstGeom>
          <a:gradFill rotWithShape="0">
            <a:gsLst>
              <a:gs pos="12000">
                <a:srgbClr val="ffffff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78" name="Picture 8" descr="Untitled-4-02.png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179" name="Rectangle 5"/>
          <p:cNvSpPr/>
          <p:nvPr/>
        </p:nvSpPr>
        <p:spPr>
          <a:xfrm>
            <a:off x="259920" y="123840"/>
            <a:ext cx="28908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Think About It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80" name="TextBox 6"/>
          <p:cNvSpPr/>
          <p:nvPr/>
        </p:nvSpPr>
        <p:spPr>
          <a:xfrm>
            <a:off x="343440" y="1477080"/>
            <a:ext cx="6028920" cy="484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LifeWave performance drives word of mouth… the best form of advertisement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You tell others about a great restaurant… or a great movie…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Now you can earn money telling others about LifeWave: the tech </a:t>
            </a:r>
            <a:r>
              <a:rPr b="0" i="1" lang="en-US" sz="3200" spc="-1" strike="noStrike">
                <a:solidFill>
                  <a:srgbClr val="194f90"/>
                </a:solidFill>
                <a:latin typeface="Calibri"/>
              </a:rPr>
              <a:t>and</a:t>
            </a: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 income opportunity - fueled by science with </a:t>
            </a:r>
            <a:r>
              <a:rPr b="0" i="1" lang="en-US" sz="3200" spc="-1" strike="noStrike">
                <a:solidFill>
                  <a:srgbClr val="194f90"/>
                </a:solidFill>
                <a:latin typeface="Calibri"/>
              </a:rPr>
              <a:t>no</a:t>
            </a: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 competition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1" descr="iStock-862201574.jpg"/>
          <p:cNvPicPr/>
          <p:nvPr/>
        </p:nvPicPr>
        <p:blipFill>
          <a:blip r:embed="rId1"/>
          <a:srcRect l="0" t="23126" r="49995" b="0"/>
          <a:stretch/>
        </p:blipFill>
        <p:spPr>
          <a:xfrm>
            <a:off x="6337440" y="851760"/>
            <a:ext cx="5854320" cy="6005880"/>
          </a:xfrm>
          <a:prstGeom prst="rect">
            <a:avLst/>
          </a:prstGeom>
          <a:ln w="0">
            <a:noFill/>
          </a:ln>
        </p:spPr>
      </p:pic>
      <p:sp>
        <p:nvSpPr>
          <p:cNvPr id="182" name="Rectangle 7"/>
          <p:cNvSpPr/>
          <p:nvPr/>
        </p:nvSpPr>
        <p:spPr>
          <a:xfrm>
            <a:off x="6260400" y="0"/>
            <a:ext cx="3055680" cy="6857640"/>
          </a:xfrm>
          <a:prstGeom prst="rect">
            <a:avLst/>
          </a:prstGeom>
          <a:gradFill rotWithShape="0">
            <a:gsLst>
              <a:gs pos="12000">
                <a:srgbClr val="ffffff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83" name="Picture 8" descr="Untitled-4-02.png"/>
          <p:cNvPicPr/>
          <p:nvPr/>
        </p:nvPicPr>
        <p:blipFill>
          <a:blip r:embed="rId2"/>
          <a:stretch/>
        </p:blipFill>
        <p:spPr>
          <a:xfrm>
            <a:off x="0" y="36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184" name="Rectangle 5"/>
          <p:cNvSpPr/>
          <p:nvPr/>
        </p:nvSpPr>
        <p:spPr>
          <a:xfrm>
            <a:off x="284040" y="123840"/>
            <a:ext cx="507168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This is a True Opportunity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85" name="TextBox 6"/>
          <p:cNvSpPr/>
          <p:nvPr/>
        </p:nvSpPr>
        <p:spPr>
          <a:xfrm>
            <a:off x="354960" y="2036160"/>
            <a:ext cx="6519960" cy="289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Become a product of the product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i="1" lang="en-US" sz="3200" spc="-1" strike="noStrike" u="sng">
                <a:solidFill>
                  <a:srgbClr val="194f90"/>
                </a:solidFill>
                <a:uFillTx/>
                <a:latin typeface="Calibri"/>
              </a:rPr>
              <a:t>Using</a:t>
            </a: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 X39® and other LifeWave products, </a:t>
            </a:r>
            <a:r>
              <a:rPr b="0" i="1" lang="en-US" sz="3200" spc="-1" strike="noStrike" u="sng">
                <a:solidFill>
                  <a:srgbClr val="194f90"/>
                </a:solidFill>
                <a:uFillTx/>
                <a:latin typeface="Calibri"/>
              </a:rPr>
              <a:t>is believing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Tell others of your experiences and let them try it, especially X39®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86" name="TextBox 2"/>
          <p:cNvSpPr/>
          <p:nvPr/>
        </p:nvSpPr>
        <p:spPr>
          <a:xfrm>
            <a:off x="364680" y="1315080"/>
            <a:ext cx="2252160" cy="66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800" spc="-1" strike="noStrike">
                <a:solidFill>
                  <a:srgbClr val="194f90"/>
                </a:solidFill>
                <a:latin typeface="Calibri"/>
              </a:rPr>
              <a:t>It’s Simple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187" name="TextBox 4"/>
          <p:cNvSpPr/>
          <p:nvPr/>
        </p:nvSpPr>
        <p:spPr>
          <a:xfrm>
            <a:off x="335520" y="5325840"/>
            <a:ext cx="6289200" cy="133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194f90"/>
                </a:solidFill>
                <a:latin typeface="Calibri"/>
              </a:rPr>
              <a:t>You’ll develop customers; some will 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194f90"/>
                </a:solidFill>
                <a:latin typeface="Calibri"/>
              </a:rPr>
              <a:t>join your team to </a:t>
            </a:r>
            <a:r>
              <a:rPr b="1" i="1" lang="en-US" sz="3200" spc="-1" strike="noStrike">
                <a:solidFill>
                  <a:srgbClr val="194f90"/>
                </a:solidFill>
                <a:latin typeface="Calibri"/>
              </a:rPr>
              <a:t>build</a:t>
            </a:r>
            <a:r>
              <a:rPr b="1" lang="en-US" sz="3200" spc="-1" strike="noStrike">
                <a:solidFill>
                  <a:srgbClr val="194f90"/>
                </a:solidFill>
                <a:latin typeface="Calibri"/>
              </a:rPr>
              <a:t> with you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1" descr="iStock-915741300.jpg"/>
          <p:cNvPicPr/>
          <p:nvPr/>
        </p:nvPicPr>
        <p:blipFill>
          <a:blip r:embed="rId1"/>
          <a:srcRect l="0" t="0" r="29811" b="0"/>
          <a:stretch/>
        </p:blipFill>
        <p:spPr>
          <a:xfrm flipH="1">
            <a:off x="5850360" y="833760"/>
            <a:ext cx="6341760" cy="6023880"/>
          </a:xfrm>
          <a:prstGeom prst="rect">
            <a:avLst/>
          </a:prstGeom>
          <a:ln w="0">
            <a:noFill/>
          </a:ln>
        </p:spPr>
      </p:pic>
      <p:sp>
        <p:nvSpPr>
          <p:cNvPr id="189" name="Rectangle 7"/>
          <p:cNvSpPr/>
          <p:nvPr/>
        </p:nvSpPr>
        <p:spPr>
          <a:xfrm>
            <a:off x="5772960" y="0"/>
            <a:ext cx="3055680" cy="6857640"/>
          </a:xfrm>
          <a:prstGeom prst="rect">
            <a:avLst/>
          </a:prstGeom>
          <a:gradFill rotWithShape="0">
            <a:gsLst>
              <a:gs pos="12000">
                <a:srgbClr val="ffffff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90" name="Picture 8" descr="Untitled-4-02.png"/>
          <p:cNvPicPr/>
          <p:nvPr/>
        </p:nvPicPr>
        <p:blipFill>
          <a:blip r:embed="rId2"/>
          <a:stretch/>
        </p:blipFill>
        <p:spPr>
          <a:xfrm>
            <a:off x="0" y="36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191" name="Rectangle 5"/>
          <p:cNvSpPr/>
          <p:nvPr/>
        </p:nvSpPr>
        <p:spPr>
          <a:xfrm>
            <a:off x="284040" y="123840"/>
            <a:ext cx="507168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This is a True Opportunity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92" name="TextBox 6"/>
          <p:cNvSpPr/>
          <p:nvPr/>
        </p:nvSpPr>
        <p:spPr>
          <a:xfrm>
            <a:off x="361800" y="1207080"/>
            <a:ext cx="6267240" cy="538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Possibilities are unlimited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The power of duplication leverages your time, generating residual income as your customer base increases and your team expands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Step-by-step guidance, marketing tools and training are always available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2" descr="Image result for blue map of world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0" t="29387" r="0" b="26879"/>
          <a:stretch/>
        </p:blipFill>
        <p:spPr>
          <a:xfrm>
            <a:off x="909720" y="1567080"/>
            <a:ext cx="10371960" cy="4538160"/>
          </a:xfrm>
          <a:prstGeom prst="rect">
            <a:avLst/>
          </a:prstGeom>
          <a:ln w="0">
            <a:noFill/>
          </a:ln>
        </p:spPr>
      </p:pic>
      <p:pic>
        <p:nvPicPr>
          <p:cNvPr id="84" name="Picture 8" descr="Untitled-4-02.png"/>
          <p:cNvPicPr/>
          <p:nvPr/>
        </p:nvPicPr>
        <p:blipFill>
          <a:blip r:embed="rId3"/>
          <a:stretch/>
        </p:blipFill>
        <p:spPr>
          <a:xfrm>
            <a:off x="0" y="-3240"/>
            <a:ext cx="12191760" cy="6860880"/>
          </a:xfrm>
          <a:prstGeom prst="rect">
            <a:avLst/>
          </a:prstGeom>
          <a:ln w="0">
            <a:noFill/>
          </a:ln>
        </p:spPr>
      </p:pic>
      <p:sp>
        <p:nvSpPr>
          <p:cNvPr id="85" name="Rectangle 5"/>
          <p:cNvSpPr/>
          <p:nvPr/>
        </p:nvSpPr>
        <p:spPr>
          <a:xfrm>
            <a:off x="260640" y="123840"/>
            <a:ext cx="279792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Who Are We?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86" name="TextBox 6"/>
          <p:cNvSpPr/>
          <p:nvPr/>
        </p:nvSpPr>
        <p:spPr>
          <a:xfrm>
            <a:off x="285120" y="1134000"/>
            <a:ext cx="9930600" cy="365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800" spc="-1" strike="noStrike">
                <a:solidFill>
                  <a:srgbClr val="194f90"/>
                </a:solidFill>
                <a:latin typeface="Calibri"/>
              </a:rPr>
              <a:t>An Advanced Technology Company</a:t>
            </a:r>
            <a:endParaRPr b="0" lang="en-US" sz="3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800" spc="-1" strike="noStrike">
              <a:latin typeface="Arial"/>
            </a:endParaRPr>
          </a:p>
          <a:p>
            <a:pPr lvl="1" marL="1028880" indent="-57168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We seek to improve the health, wellness, beauty and longevity of every person we encounter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lvl="1" marL="1028880" indent="-57168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With no drugs, pills, opioids or injections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lvl="1" marL="1028880" indent="-57168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Our patented, wearable technology harnesses the power of </a:t>
            </a:r>
            <a:r>
              <a:rPr b="0" i="1" lang="en-US" sz="3200" spc="-1" strike="noStrike">
                <a:solidFill>
                  <a:srgbClr val="194f90"/>
                </a:solidFill>
                <a:latin typeface="Calibri"/>
              </a:rPr>
              <a:t>light</a:t>
            </a: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 to boost health at the cellular level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87" name="TextBox 1"/>
          <p:cNvSpPr/>
          <p:nvPr/>
        </p:nvSpPr>
        <p:spPr>
          <a:xfrm>
            <a:off x="3305160" y="5459400"/>
            <a:ext cx="839232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194f90"/>
                </a:solidFill>
                <a:latin typeface="Calibri"/>
              </a:rPr>
              <a:t>The results… seen and felt… are astounding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9" descr="iStock-923719068.jpg"/>
          <p:cNvPicPr/>
          <p:nvPr/>
        </p:nvPicPr>
        <p:blipFill>
          <a:blip r:embed="rId1"/>
          <a:srcRect l="4222" t="0" r="23810" b="0"/>
          <a:stretch/>
        </p:blipFill>
        <p:spPr>
          <a:xfrm>
            <a:off x="5273280" y="443160"/>
            <a:ext cx="6939000" cy="6431040"/>
          </a:xfrm>
          <a:prstGeom prst="rect">
            <a:avLst/>
          </a:prstGeom>
          <a:ln w="0">
            <a:noFill/>
          </a:ln>
        </p:spPr>
      </p:pic>
      <p:sp>
        <p:nvSpPr>
          <p:cNvPr id="194" name="Rectangle 10"/>
          <p:cNvSpPr/>
          <p:nvPr/>
        </p:nvSpPr>
        <p:spPr>
          <a:xfrm>
            <a:off x="5230800" y="784800"/>
            <a:ext cx="3687840" cy="6072840"/>
          </a:xfrm>
          <a:prstGeom prst="rect">
            <a:avLst/>
          </a:prstGeom>
          <a:gradFill rotWithShape="0">
            <a:gsLst>
              <a:gs pos="12000">
                <a:srgbClr val="ffffff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5" name="Rectangle 7"/>
          <p:cNvSpPr/>
          <p:nvPr/>
        </p:nvSpPr>
        <p:spPr>
          <a:xfrm>
            <a:off x="311760" y="109800"/>
            <a:ext cx="75528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Corporate Handles Virtually Everything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196" name="Picture 11" descr="Untitled-4-02.png"/>
          <p:cNvPicPr/>
          <p:nvPr/>
        </p:nvPicPr>
        <p:blipFill>
          <a:blip r:embed="rId2"/>
          <a:stretch/>
        </p:blipFill>
        <p:spPr>
          <a:xfrm>
            <a:off x="20520" y="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197" name="TextBox 6"/>
          <p:cNvSpPr/>
          <p:nvPr/>
        </p:nvSpPr>
        <p:spPr>
          <a:xfrm>
            <a:off x="335160" y="1443600"/>
            <a:ext cx="7953480" cy="560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Clinical research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Product development / registration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Manufacturing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Supply chain logistics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Order fulfillment from 12 countries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Customer service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Product Liability Insurance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Intellectual property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98" name="Rectangle 5"/>
          <p:cNvSpPr/>
          <p:nvPr/>
        </p:nvSpPr>
        <p:spPr>
          <a:xfrm>
            <a:off x="226080" y="123840"/>
            <a:ext cx="75528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Corporate Handles Virtually Everything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8" descr="Untitled-4-02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200" name="TextBox 6"/>
          <p:cNvSpPr/>
          <p:nvPr/>
        </p:nvSpPr>
        <p:spPr>
          <a:xfrm>
            <a:off x="304200" y="1453320"/>
            <a:ext cx="7425000" cy="490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The LifeWave APP for on-the-go learning </a:t>
            </a:r>
            <a:endParaRPr b="0" lang="en-US" sz="32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and sharing</a:t>
            </a:r>
            <a:endParaRPr b="0" lang="en-US" sz="32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Your own website maintained for you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Professional videos, brochures, packaging, branded tools that you </a:t>
            </a:r>
            <a:endParaRPr b="0" lang="en-US" sz="32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can put to work now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Basic &amp; advanced training to help </a:t>
            </a:r>
            <a:endParaRPr b="0" lang="en-US" sz="32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you grow as fast as you want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01" name="Picture 4" descr="App Perspective Mock Up.png"/>
          <p:cNvPicPr/>
          <p:nvPr/>
        </p:nvPicPr>
        <p:blipFill>
          <a:blip r:embed="rId2"/>
          <a:stretch/>
        </p:blipFill>
        <p:spPr>
          <a:xfrm>
            <a:off x="4743360" y="770400"/>
            <a:ext cx="9669960" cy="6446520"/>
          </a:xfrm>
          <a:prstGeom prst="rect">
            <a:avLst/>
          </a:prstGeom>
          <a:ln w="0">
            <a:noFill/>
          </a:ln>
        </p:spPr>
      </p:pic>
      <p:sp>
        <p:nvSpPr>
          <p:cNvPr id="202" name="Rectangle 9"/>
          <p:cNvSpPr/>
          <p:nvPr/>
        </p:nvSpPr>
        <p:spPr>
          <a:xfrm>
            <a:off x="311760" y="109800"/>
            <a:ext cx="75528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Corporate Handles Virtually Everything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1" descr="iStock-903568822.jpg"/>
          <p:cNvPicPr/>
          <p:nvPr/>
        </p:nvPicPr>
        <p:blipFill>
          <a:blip r:embed="rId1"/>
          <a:srcRect l="26289" t="0" r="0" b="0"/>
          <a:stretch/>
        </p:blipFill>
        <p:spPr>
          <a:xfrm>
            <a:off x="5587920" y="879120"/>
            <a:ext cx="6603480" cy="5978520"/>
          </a:xfrm>
          <a:prstGeom prst="rect">
            <a:avLst/>
          </a:prstGeom>
          <a:ln w="0">
            <a:noFill/>
          </a:ln>
        </p:spPr>
      </p:pic>
      <p:sp>
        <p:nvSpPr>
          <p:cNvPr id="204" name="Rectangle 7"/>
          <p:cNvSpPr/>
          <p:nvPr/>
        </p:nvSpPr>
        <p:spPr>
          <a:xfrm>
            <a:off x="5488200" y="0"/>
            <a:ext cx="3055680" cy="6857640"/>
          </a:xfrm>
          <a:prstGeom prst="rect">
            <a:avLst/>
          </a:prstGeom>
          <a:gradFill rotWithShape="0">
            <a:gsLst>
              <a:gs pos="12000">
                <a:srgbClr val="ffffff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05" name="Picture 8" descr="Untitled-4-02.png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206" name="TextBox 6"/>
          <p:cNvSpPr/>
          <p:nvPr/>
        </p:nvSpPr>
        <p:spPr>
          <a:xfrm>
            <a:off x="297360" y="1491480"/>
            <a:ext cx="5746320" cy="453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Communications, product webinars, email updates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Suggested reading/listening tools for self-improvement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Promotions and incentives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Globally, all compensation is automated, paid weekly, electronically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07" name="Rectangle 13"/>
          <p:cNvSpPr/>
          <p:nvPr/>
        </p:nvSpPr>
        <p:spPr>
          <a:xfrm>
            <a:off x="311760" y="109800"/>
            <a:ext cx="75528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Corporate Handles Virtually Everything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1" descr="iStock-913439060.jpg"/>
          <p:cNvPicPr/>
          <p:nvPr/>
        </p:nvPicPr>
        <p:blipFill>
          <a:blip r:embed="rId1"/>
          <a:srcRect l="2251" t="0" r="33329" b="0"/>
          <a:stretch/>
        </p:blipFill>
        <p:spPr>
          <a:xfrm>
            <a:off x="6380640" y="843120"/>
            <a:ext cx="5811120" cy="6014520"/>
          </a:xfrm>
          <a:prstGeom prst="rect">
            <a:avLst/>
          </a:prstGeom>
          <a:ln w="0">
            <a:noFill/>
          </a:ln>
        </p:spPr>
      </p:pic>
      <p:sp>
        <p:nvSpPr>
          <p:cNvPr id="209" name="Rectangle 7"/>
          <p:cNvSpPr/>
          <p:nvPr/>
        </p:nvSpPr>
        <p:spPr>
          <a:xfrm>
            <a:off x="6309360" y="0"/>
            <a:ext cx="2570040" cy="6857640"/>
          </a:xfrm>
          <a:prstGeom prst="rect">
            <a:avLst/>
          </a:prstGeom>
          <a:gradFill rotWithShape="0">
            <a:gsLst>
              <a:gs pos="12000">
                <a:srgbClr val="ffffff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10" name="Picture 8" descr="Untitled-4-02.png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211" name="Rectangle 5"/>
          <p:cNvSpPr/>
          <p:nvPr/>
        </p:nvSpPr>
        <p:spPr>
          <a:xfrm>
            <a:off x="306360" y="112680"/>
            <a:ext cx="786204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Quick Summary: 6 Ways to Make Money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12" name="TextBox 6"/>
          <p:cNvSpPr/>
          <p:nvPr/>
        </p:nvSpPr>
        <p:spPr>
          <a:xfrm>
            <a:off x="189000" y="1428840"/>
            <a:ext cx="66142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213" name="Rectangle 2"/>
          <p:cNvSpPr/>
          <p:nvPr/>
        </p:nvSpPr>
        <p:spPr>
          <a:xfrm>
            <a:off x="268920" y="1388520"/>
            <a:ext cx="6660720" cy="420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858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Profits from Retail Sales </a:t>
            </a:r>
            <a:endParaRPr b="0" lang="en-US" sz="28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194f90"/>
                </a:solidFill>
                <a:latin typeface="Calibri"/>
              </a:rPr>
              <a:t>(We’ll also drop ship to your customers and pay you </a:t>
            </a:r>
            <a:endParaRPr b="0" lang="en-US" sz="16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194f90"/>
                </a:solidFill>
                <a:latin typeface="Calibri"/>
              </a:rPr>
              <a:t>on those orders weekly)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600" spc="-1" strike="noStrike">
              <a:latin typeface="Arial"/>
            </a:endParaRPr>
          </a:p>
          <a:p>
            <a:pPr marL="6858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Product Introduction Bonus </a:t>
            </a:r>
            <a:endParaRPr b="0" lang="en-US" sz="28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194f90"/>
                </a:solidFill>
                <a:latin typeface="Calibri"/>
              </a:rPr>
              <a:t>(Immediate reward for purchases made by new team members)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600" spc="-1" strike="noStrike">
              <a:latin typeface="Arial"/>
            </a:endParaRPr>
          </a:p>
          <a:p>
            <a:pPr marL="6858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Matching Bonus</a:t>
            </a: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 </a:t>
            </a:r>
            <a:endParaRPr b="0" lang="en-US" sz="32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194f90"/>
                </a:solidFill>
                <a:latin typeface="Calibri"/>
              </a:rPr>
              <a:t>(% of weekly revenue earned by your personal team members)</a:t>
            </a:r>
            <a:endParaRPr b="0" lang="en-US" sz="1600" spc="-1" strike="noStrike">
              <a:latin typeface="Arial"/>
            </a:endParaRPr>
          </a:p>
          <a:p>
            <a:pPr marL="228600">
              <a:lnSpc>
                <a:spcPct val="100000"/>
              </a:lnSpc>
              <a:buNone/>
            </a:pPr>
            <a:endParaRPr b="0" lang="en-US" sz="1600" spc="-1" strike="noStrike">
              <a:latin typeface="Arial"/>
            </a:endParaRPr>
          </a:p>
          <a:p>
            <a:pPr marL="6858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Binary Bonus </a:t>
            </a:r>
            <a:endParaRPr b="0" lang="en-US" sz="28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194f90"/>
                </a:solidFill>
                <a:latin typeface="Calibri"/>
              </a:rPr>
              <a:t>(% of business volume your entire team generates)</a:t>
            </a:r>
            <a:endParaRPr b="0" lang="en-US" sz="16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endParaRPr b="0" lang="en-US" sz="1600" spc="-1" strike="noStrike">
              <a:latin typeface="Arial"/>
            </a:endParaRPr>
          </a:p>
          <a:p>
            <a:pPr marL="6858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Exclusive member incentives </a:t>
            </a:r>
            <a:endParaRPr b="0" lang="en-US" sz="28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194f90"/>
                </a:solidFill>
                <a:latin typeface="Calibri"/>
              </a:rPr>
              <a:t>(Trips, cash and prizes rewarded for performance)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8" descr="Untitled-4-02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5"/>
          <p:cNvSpPr/>
          <p:nvPr/>
        </p:nvSpPr>
        <p:spPr>
          <a:xfrm>
            <a:off x="264240" y="123840"/>
            <a:ext cx="220356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Next Steps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16" name="TextBox 7"/>
          <p:cNvSpPr/>
          <p:nvPr/>
        </p:nvSpPr>
        <p:spPr>
          <a:xfrm>
            <a:off x="304200" y="1272960"/>
            <a:ext cx="7092360" cy="66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800" spc="-1" strike="noStrike">
                <a:solidFill>
                  <a:srgbClr val="194f90"/>
                </a:solidFill>
                <a:latin typeface="Calibri"/>
              </a:rPr>
              <a:t>Get Started!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217" name="Rectangle 9"/>
          <p:cNvSpPr/>
          <p:nvPr/>
        </p:nvSpPr>
        <p:spPr>
          <a:xfrm>
            <a:off x="444960" y="2019960"/>
            <a:ext cx="11397240" cy="374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858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Decide on your initial commitment</a:t>
            </a:r>
            <a:endParaRPr b="0" lang="en-US" sz="28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194f90"/>
                </a:solidFill>
                <a:latin typeface="Calibri"/>
              </a:rPr>
              <a:t>(Diamond - best value; Gold - most popular)</a:t>
            </a:r>
            <a:endParaRPr b="0" lang="en-US" sz="20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marL="6858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Start using X39® </a:t>
            </a:r>
            <a:endParaRPr b="0" lang="en-US" sz="28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194f90"/>
                </a:solidFill>
                <a:latin typeface="Calibri"/>
              </a:rPr>
              <a:t>(Your authentic experiences become part of your story)</a:t>
            </a:r>
            <a:endParaRPr b="0" lang="en-US" sz="2000" spc="-1" strike="noStrike">
              <a:latin typeface="Arial"/>
            </a:endParaRPr>
          </a:p>
          <a:p>
            <a:pPr marL="228600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marL="6858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Download the APP</a:t>
            </a:r>
            <a:endParaRPr b="0" lang="en-US" sz="28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194f90"/>
                </a:solidFill>
                <a:latin typeface="Calibri"/>
              </a:rPr>
              <a:t>(Always with you. Terrific for learning on-the-go and showing others)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marL="6858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Set-up Smart Delivery AutoShip</a:t>
            </a:r>
            <a:endParaRPr b="0" lang="en-US" sz="28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194f90"/>
                </a:solidFill>
                <a:latin typeface="Calibri"/>
              </a:rPr>
              <a:t>(Never run out… Also assures eligibility for additional bonuses and added revenue streams)</a:t>
            </a:r>
            <a:endParaRPr b="0" lang="en-US" sz="20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8" descr="Untitled-4-02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219" name="Rectangle 5"/>
          <p:cNvSpPr/>
          <p:nvPr/>
        </p:nvSpPr>
        <p:spPr>
          <a:xfrm>
            <a:off x="264240" y="123840"/>
            <a:ext cx="220356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Next Steps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20" name="TextBox 7"/>
          <p:cNvSpPr/>
          <p:nvPr/>
        </p:nvSpPr>
        <p:spPr>
          <a:xfrm>
            <a:off x="304200" y="1272960"/>
            <a:ext cx="7092360" cy="66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800" spc="-1" strike="noStrike">
                <a:solidFill>
                  <a:srgbClr val="194f90"/>
                </a:solidFill>
                <a:latin typeface="Calibri"/>
              </a:rPr>
              <a:t>Get Started!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221" name="Rectangle 9"/>
          <p:cNvSpPr/>
          <p:nvPr/>
        </p:nvSpPr>
        <p:spPr>
          <a:xfrm>
            <a:off x="444960" y="2019960"/>
            <a:ext cx="10203480" cy="386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858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Know anyone that could benefit from our technology?</a:t>
            </a:r>
            <a:endParaRPr b="0" lang="en-US" sz="28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194f90"/>
                </a:solidFill>
                <a:latin typeface="Calibri"/>
              </a:rPr>
              <a:t>(Of course you do!)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marL="6858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Know anyone looking for added income and ready to see what you’ve discovered? </a:t>
            </a:r>
            <a:r>
              <a:rPr b="0" lang="en-US" sz="2000" spc="-1" strike="noStrike">
                <a:solidFill>
                  <a:srgbClr val="194f90"/>
                </a:solidFill>
                <a:latin typeface="Calibri"/>
              </a:rPr>
              <a:t>(Of course you do!) </a:t>
            </a:r>
            <a:endParaRPr b="0" lang="en-US" sz="2000" spc="-1" strike="noStrike">
              <a:latin typeface="Arial"/>
            </a:endParaRPr>
          </a:p>
          <a:p>
            <a:pPr marL="228600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marL="6858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Make a list – think </a:t>
            </a:r>
            <a:r>
              <a:rPr b="0" i="1" lang="en-US" sz="2800" spc="-1" strike="noStrike">
                <a:solidFill>
                  <a:srgbClr val="194f90"/>
                </a:solidFill>
                <a:latin typeface="Calibri"/>
              </a:rPr>
              <a:t>networking</a:t>
            </a:r>
            <a:endParaRPr b="0" lang="en-US" sz="28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194f90"/>
                </a:solidFill>
                <a:latin typeface="Calibri"/>
              </a:rPr>
              <a:t>(Who do you know and who do </a:t>
            </a:r>
            <a:r>
              <a:rPr b="0" i="1" lang="en-US" sz="2000" spc="-1" strike="noStrike">
                <a:solidFill>
                  <a:srgbClr val="194f90"/>
                </a:solidFill>
                <a:latin typeface="Calibri"/>
              </a:rPr>
              <a:t>they</a:t>
            </a:r>
            <a:r>
              <a:rPr b="0" lang="en-US" sz="2000" spc="-1" strike="noStrike">
                <a:solidFill>
                  <a:srgbClr val="194f90"/>
                </a:solidFill>
                <a:latin typeface="Calibri"/>
              </a:rPr>
              <a:t> know? Don’t pre-judge their interest)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marL="6858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Show – Share – Connect:  Invite others to learn more</a:t>
            </a:r>
            <a:endParaRPr b="0" lang="en-US" sz="28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194f90"/>
                </a:solidFill>
                <a:latin typeface="Calibri"/>
              </a:rPr>
              <a:t>(Become informed on growth strategies for building a network of customers / members)</a:t>
            </a:r>
            <a:endParaRPr b="0" lang="en-US" sz="20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8" descr="Untitled-4-02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5"/>
          <p:cNvSpPr/>
          <p:nvPr/>
        </p:nvSpPr>
        <p:spPr>
          <a:xfrm>
            <a:off x="264240" y="123840"/>
            <a:ext cx="220356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Next Steps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24" name="TextBox 7"/>
          <p:cNvSpPr/>
          <p:nvPr/>
        </p:nvSpPr>
        <p:spPr>
          <a:xfrm>
            <a:off x="304200" y="979560"/>
            <a:ext cx="7092360" cy="66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800" spc="-1" strike="noStrike">
                <a:solidFill>
                  <a:srgbClr val="194f90"/>
                </a:solidFill>
                <a:latin typeface="Calibri"/>
              </a:rPr>
              <a:t>Become Informed… Engage!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225" name="Rectangle 9"/>
          <p:cNvSpPr/>
          <p:nvPr/>
        </p:nvSpPr>
        <p:spPr>
          <a:xfrm>
            <a:off x="444960" y="1600920"/>
            <a:ext cx="10170720" cy="508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858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Read </a:t>
            </a:r>
            <a:r>
              <a:rPr b="0" i="1" lang="en-US" sz="2800" spc="-1" strike="noStrike">
                <a:solidFill>
                  <a:srgbClr val="194f90"/>
                </a:solidFill>
                <a:latin typeface="Calibri"/>
              </a:rPr>
              <a:t>Splash</a:t>
            </a: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 Articles</a:t>
            </a:r>
            <a:endParaRPr b="0" lang="en-US" sz="28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194f90"/>
                </a:solidFill>
                <a:latin typeface="Calibri"/>
              </a:rPr>
              <a:t>(Weekly updates, information, training, recognition from LifeWave corporate)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marL="6858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Attend Live Webinars</a:t>
            </a:r>
            <a:endParaRPr b="0" lang="en-US" sz="28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194f90"/>
                </a:solidFill>
                <a:latin typeface="Calibri"/>
              </a:rPr>
              <a:t>(Product knowledge and business training… invaluable!)</a:t>
            </a:r>
            <a:endParaRPr b="0" lang="en-US" sz="2000" spc="-1" strike="noStrike">
              <a:latin typeface="Arial"/>
            </a:endParaRPr>
          </a:p>
          <a:p>
            <a:pPr marL="228600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marL="6858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Your Back Office: a great resource!</a:t>
            </a:r>
            <a:endParaRPr b="0" lang="en-US" sz="28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194f90"/>
                </a:solidFill>
                <a:latin typeface="Calibri"/>
              </a:rPr>
              <a:t>(Loaded with information to help you increase product knowledge and gain insights for business-building success)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marL="6858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Your Website:  Lifewave.com/you</a:t>
            </a:r>
            <a:endParaRPr b="0" lang="en-US" sz="28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194f90"/>
                </a:solidFill>
                <a:latin typeface="Calibri"/>
              </a:rPr>
              <a:t>(Plenty to learn. You will want to know what’s featured when sending others there)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marL="6858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Live Events: Where the future is </a:t>
            </a:r>
            <a:r>
              <a:rPr b="0" i="1" lang="en-US" sz="2800" spc="-1" strike="noStrike">
                <a:solidFill>
                  <a:srgbClr val="194f90"/>
                </a:solidFill>
                <a:latin typeface="Calibri"/>
              </a:rPr>
              <a:t>now</a:t>
            </a: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 and success is celebrated! </a:t>
            </a:r>
            <a:endParaRPr b="0" lang="en-US" sz="2800" spc="-1" strike="noStrike">
              <a:latin typeface="Arial"/>
            </a:endParaRPr>
          </a:p>
          <a:p>
            <a:pPr marL="6858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194f90"/>
                </a:solidFill>
                <a:latin typeface="Calibri"/>
              </a:rPr>
              <a:t>(Fun, informative, great team-building opportunities. Meet and hear from corporate leaders and guest speakers)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8" descr="Untitled-4-02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227" name="Rectangle 5"/>
          <p:cNvSpPr/>
          <p:nvPr/>
        </p:nvSpPr>
        <p:spPr>
          <a:xfrm>
            <a:off x="255240" y="123840"/>
            <a:ext cx="69948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LifeWave and You:  The Time is </a:t>
            </a:r>
            <a:r>
              <a:rPr b="1" i="1" lang="en-US" sz="3600" spc="-1" strike="noStrike">
                <a:solidFill>
                  <a:srgbClr val="ffffff"/>
                </a:solidFill>
                <a:latin typeface="Calibri"/>
              </a:rPr>
              <a:t>Now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28" name="Picture 4" descr=""/>
          <p:cNvPicPr/>
          <p:nvPr/>
        </p:nvPicPr>
        <p:blipFill>
          <a:blip r:embed="rId2"/>
          <a:stretch/>
        </p:blipFill>
        <p:spPr>
          <a:xfrm>
            <a:off x="0" y="5745600"/>
            <a:ext cx="12191760" cy="111168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6" descr=""/>
          <p:cNvPicPr/>
          <p:nvPr/>
        </p:nvPicPr>
        <p:blipFill>
          <a:blip r:embed="rId3"/>
          <a:stretch/>
        </p:blipFill>
        <p:spPr>
          <a:xfrm>
            <a:off x="10144800" y="5745600"/>
            <a:ext cx="2046600" cy="111204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9" descr="X39 Benefits Booklet mockup2.jpg"/>
          <p:cNvPicPr/>
          <p:nvPr/>
        </p:nvPicPr>
        <p:blipFill>
          <a:blip r:embed="rId4"/>
          <a:stretch/>
        </p:blipFill>
        <p:spPr>
          <a:xfrm>
            <a:off x="0" y="2369520"/>
            <a:ext cx="2293200" cy="335016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trifold mockup.jpg"/>
          <p:cNvPicPr/>
          <p:nvPr/>
        </p:nvPicPr>
        <p:blipFill>
          <a:blip r:embed="rId5"/>
          <a:stretch/>
        </p:blipFill>
        <p:spPr>
          <a:xfrm>
            <a:off x="2743920" y="2905920"/>
            <a:ext cx="4585680" cy="27817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12" descr="product catalogue mockup2.png"/>
          <p:cNvPicPr/>
          <p:nvPr/>
        </p:nvPicPr>
        <p:blipFill>
          <a:blip r:embed="rId6"/>
          <a:stretch/>
        </p:blipFill>
        <p:spPr>
          <a:xfrm>
            <a:off x="7681320" y="2644560"/>
            <a:ext cx="3736440" cy="2296080"/>
          </a:xfrm>
          <a:prstGeom prst="rect">
            <a:avLst/>
          </a:prstGeom>
          <a:ln w="0">
            <a:noFill/>
          </a:ln>
        </p:spPr>
      </p:pic>
      <p:sp>
        <p:nvSpPr>
          <p:cNvPr id="233" name="TextBox 1"/>
          <p:cNvSpPr/>
          <p:nvPr/>
        </p:nvSpPr>
        <p:spPr>
          <a:xfrm>
            <a:off x="230760" y="1095840"/>
            <a:ext cx="11610360" cy="11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0" lang="en-US" sz="2300" spc="-1" strike="noStrike">
                <a:solidFill>
                  <a:srgbClr val="194f90"/>
                </a:solidFill>
                <a:latin typeface="Calibri"/>
              </a:rPr>
              <a:t>We have what the world needs: Breakthrough Technology that helps people </a:t>
            </a:r>
            <a:r>
              <a:rPr b="0" i="1" lang="en-US" sz="2300" spc="-1" strike="noStrike">
                <a:solidFill>
                  <a:srgbClr val="194f90"/>
                </a:solidFill>
                <a:latin typeface="Calibri"/>
              </a:rPr>
              <a:t>look and feel better</a:t>
            </a:r>
            <a:r>
              <a:rPr b="0" lang="en-US" sz="2300" spc="-1" strike="noStrike">
                <a:solidFill>
                  <a:srgbClr val="194f90"/>
                </a:solidFill>
                <a:latin typeface="Calibri"/>
              </a:rPr>
              <a:t>.  Join us… and help spread the word. Take advantage of the technology yourself and share it with others. Build a team of team builders and watch what happens to your bank account!</a:t>
            </a:r>
            <a:endParaRPr b="0" lang="en-US" sz="2300" spc="-1" strike="noStrike">
              <a:latin typeface="Arial"/>
            </a:endParaRPr>
          </a:p>
        </p:txBody>
      </p:sp>
      <p:pic>
        <p:nvPicPr>
          <p:cNvPr id="234" name="Picture 13" descr=""/>
          <p:cNvPicPr/>
          <p:nvPr/>
        </p:nvPicPr>
        <p:blipFill>
          <a:blip r:embed="rId7"/>
          <a:srcRect l="28047" t="0" r="28665" b="0"/>
          <a:stretch/>
        </p:blipFill>
        <p:spPr>
          <a:xfrm>
            <a:off x="8151840" y="4947120"/>
            <a:ext cx="3957840" cy="834840"/>
          </a:xfrm>
          <a:prstGeom prst="rect">
            <a:avLst/>
          </a:prstGeom>
          <a:ln w="0">
            <a:noFill/>
          </a:ln>
        </p:spPr>
      </p:pic>
      <p:sp>
        <p:nvSpPr>
          <p:cNvPr id="235" name="TextBox 14"/>
          <p:cNvSpPr/>
          <p:nvPr/>
        </p:nvSpPr>
        <p:spPr>
          <a:xfrm>
            <a:off x="2787840" y="2433600"/>
            <a:ext cx="48834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>
                <a:solidFill>
                  <a:srgbClr val="194f90"/>
                </a:solidFill>
                <a:latin typeface="Calibri"/>
              </a:rPr>
              <a:t>Live Long • Live Well • Live Younger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36" name="Rectangle 15"/>
          <p:cNvSpPr/>
          <p:nvPr/>
        </p:nvSpPr>
        <p:spPr>
          <a:xfrm>
            <a:off x="262080" y="5965560"/>
            <a:ext cx="293184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Sign up Today!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" descr="Image result for blue map of world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0" t="29387" r="0" b="26879"/>
          <a:stretch/>
        </p:blipFill>
        <p:spPr>
          <a:xfrm>
            <a:off x="909720" y="1567080"/>
            <a:ext cx="10371960" cy="4538160"/>
          </a:xfrm>
          <a:prstGeom prst="rect">
            <a:avLst/>
          </a:prstGeom>
          <a:ln w="0">
            <a:noFill/>
          </a:ln>
        </p:spPr>
      </p:pic>
      <p:pic>
        <p:nvPicPr>
          <p:cNvPr id="89" name="Picture 8" descr="Untitled-4-02.png"/>
          <p:cNvPicPr/>
          <p:nvPr/>
        </p:nvPicPr>
        <p:blipFill>
          <a:blip r:embed="rId2"/>
          <a:stretch/>
        </p:blipFill>
        <p:spPr>
          <a:xfrm>
            <a:off x="0" y="-3240"/>
            <a:ext cx="12191760" cy="6860880"/>
          </a:xfrm>
          <a:prstGeom prst="rect">
            <a:avLst/>
          </a:prstGeom>
          <a:ln w="0">
            <a:noFill/>
          </a:ln>
        </p:spPr>
      </p:pic>
      <p:sp>
        <p:nvSpPr>
          <p:cNvPr id="90" name="Rectangle 5"/>
          <p:cNvSpPr/>
          <p:nvPr/>
        </p:nvSpPr>
        <p:spPr>
          <a:xfrm>
            <a:off x="260640" y="123840"/>
            <a:ext cx="279792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Who Are We?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91" name="TextBox 6"/>
          <p:cNvSpPr/>
          <p:nvPr/>
        </p:nvSpPr>
        <p:spPr>
          <a:xfrm>
            <a:off x="285120" y="1134000"/>
            <a:ext cx="9930600" cy="450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800" spc="-1" strike="noStrike">
                <a:solidFill>
                  <a:srgbClr val="194f90"/>
                </a:solidFill>
                <a:latin typeface="Calibri"/>
              </a:rPr>
              <a:t>An Advanced Technology Company</a:t>
            </a:r>
            <a:endParaRPr b="0" lang="en-US" sz="3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800" spc="-1" strike="noStrike">
              <a:latin typeface="Arial"/>
            </a:endParaRPr>
          </a:p>
          <a:p>
            <a:pPr lvl="1" marL="1028880" indent="-57168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Product distribution began in 2004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lvl="1" marL="1028880" indent="-57168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Warehouses now in 12 countries; distribution worldwide</a:t>
            </a:r>
            <a:endParaRPr b="0" lang="en-US" sz="32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lvl="1" marL="1028880" indent="-57168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Messaging in as many as 9 languages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lvl="1" marL="1028880" indent="-57168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We’re growing fast.  Tens of thousands believe in our mission…  and you?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Image result for blue map of world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0" t="29387" r="0" b="26879"/>
          <a:stretch/>
        </p:blipFill>
        <p:spPr>
          <a:xfrm>
            <a:off x="909720" y="1567080"/>
            <a:ext cx="10371960" cy="4538160"/>
          </a:xfrm>
          <a:prstGeom prst="rect">
            <a:avLst/>
          </a:prstGeom>
          <a:ln w="0">
            <a:noFill/>
          </a:ln>
        </p:spPr>
      </p:pic>
      <p:pic>
        <p:nvPicPr>
          <p:cNvPr id="93" name="Picture 8" descr="Untitled-4-02.png"/>
          <p:cNvPicPr/>
          <p:nvPr/>
        </p:nvPicPr>
        <p:blipFill>
          <a:blip r:embed="rId2"/>
          <a:stretch/>
        </p:blipFill>
        <p:spPr>
          <a:xfrm>
            <a:off x="9360" y="1080"/>
            <a:ext cx="12188880" cy="6860880"/>
          </a:xfrm>
          <a:prstGeom prst="rect">
            <a:avLst/>
          </a:prstGeom>
          <a:ln w="0">
            <a:noFill/>
          </a:ln>
        </p:spPr>
      </p:pic>
      <p:sp>
        <p:nvSpPr>
          <p:cNvPr id="94" name="Rectangle 5"/>
          <p:cNvSpPr/>
          <p:nvPr/>
        </p:nvSpPr>
        <p:spPr>
          <a:xfrm>
            <a:off x="262800" y="123840"/>
            <a:ext cx="335556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Ask Yourself This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95" name="TextBox 6"/>
          <p:cNvSpPr/>
          <p:nvPr/>
        </p:nvSpPr>
        <p:spPr>
          <a:xfrm>
            <a:off x="285120" y="1125360"/>
            <a:ext cx="11033280" cy="267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800" spc="-1" strike="noStrike">
                <a:solidFill>
                  <a:srgbClr val="194f90"/>
                </a:solidFill>
                <a:latin typeface="Calibri"/>
              </a:rPr>
              <a:t>Are you satisfied …</a:t>
            </a:r>
            <a:endParaRPr b="0" lang="en-US" sz="3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800" spc="-1" strike="noStrike">
              <a:latin typeface="Arial"/>
            </a:endParaRPr>
          </a:p>
          <a:p>
            <a:pPr lvl="1" marL="1028880" indent="-57168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With your health and how you look and feel?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lvl="1" marL="1028880" indent="-57168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Where you are with your finances? 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lvl="1" marL="1028880" indent="-57168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How you see your future unfolding?  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6" name="TextBox 1"/>
          <p:cNvSpPr/>
          <p:nvPr/>
        </p:nvSpPr>
        <p:spPr>
          <a:xfrm>
            <a:off x="2132640" y="5341680"/>
            <a:ext cx="791388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194f90"/>
                </a:solidFill>
                <a:latin typeface="Calibri"/>
              </a:rPr>
              <a:t>You are in the right place... at the right time… 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194f90"/>
                </a:solidFill>
                <a:latin typeface="Calibri"/>
              </a:rPr>
              <a:t>with the right opportunity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7" name="TextBox 7"/>
          <p:cNvSpPr/>
          <p:nvPr/>
        </p:nvSpPr>
        <p:spPr>
          <a:xfrm>
            <a:off x="285120" y="3951000"/>
            <a:ext cx="1173996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US" sz="3200" spc="-1" strike="noStrike">
                <a:solidFill>
                  <a:srgbClr val="194f90"/>
                </a:solidFill>
                <a:latin typeface="Calibri"/>
              </a:rPr>
              <a:t>If you answer </a:t>
            </a:r>
            <a:r>
              <a:rPr b="1" i="1" lang="en-US" sz="3200" spc="-1" strike="noStrike">
                <a:solidFill>
                  <a:srgbClr val="194f90"/>
                </a:solidFill>
                <a:latin typeface="Calibri"/>
              </a:rPr>
              <a:t>no</a:t>
            </a:r>
            <a:r>
              <a:rPr b="0" i="1" lang="en-US" sz="3200" spc="-1" strike="noStrike">
                <a:solidFill>
                  <a:srgbClr val="194f90"/>
                </a:solidFill>
                <a:latin typeface="Calibri"/>
              </a:rPr>
              <a:t> to any of these, you are not alone.  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en-US" sz="3200" spc="-1" strike="noStrike">
                <a:solidFill>
                  <a:srgbClr val="194f90"/>
                </a:solidFill>
                <a:latin typeface="Calibri"/>
              </a:rPr>
              <a:t>                           </a:t>
            </a:r>
            <a:r>
              <a:rPr b="0" i="1" lang="en-US" sz="3200" spc="-1" strike="noStrike">
                <a:solidFill>
                  <a:srgbClr val="194f90"/>
                </a:solidFill>
                <a:latin typeface="Calibri"/>
              </a:rPr>
              <a:t>And if you know others who would answer the same…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7" descr=""/>
          <p:cNvPicPr/>
          <p:nvPr/>
        </p:nvPicPr>
        <p:blipFill>
          <a:blip r:embed="rId1"/>
          <a:stretch/>
        </p:blipFill>
        <p:spPr>
          <a:xfrm>
            <a:off x="1954080" y="46080"/>
            <a:ext cx="10233000" cy="6822000"/>
          </a:xfrm>
          <a:prstGeom prst="rect">
            <a:avLst/>
          </a:prstGeom>
          <a:ln w="0">
            <a:noFill/>
          </a:ln>
        </p:spPr>
      </p:pic>
      <p:pic>
        <p:nvPicPr>
          <p:cNvPr id="99" name="Picture 8" descr="Untitled-4-02.png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100" name="Rectangle 5"/>
          <p:cNvSpPr/>
          <p:nvPr/>
        </p:nvSpPr>
        <p:spPr>
          <a:xfrm>
            <a:off x="264600" y="123840"/>
            <a:ext cx="33786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We’re Expanding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01" name="TextBox 6"/>
          <p:cNvSpPr/>
          <p:nvPr/>
        </p:nvSpPr>
        <p:spPr>
          <a:xfrm>
            <a:off x="702000" y="1896840"/>
            <a:ext cx="8036280" cy="356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Wearable technology, in patch form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Affordable, safe, non-invasive, non-drug 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A patented form of phototherapy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Each patch uses light to increase or improve specific, naturally-occurring cellular action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02" name="TextBox 1"/>
          <p:cNvSpPr/>
          <p:nvPr/>
        </p:nvSpPr>
        <p:spPr>
          <a:xfrm>
            <a:off x="343440" y="1095840"/>
            <a:ext cx="6519600" cy="66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800" spc="-1" strike="noStrike" u="sng">
                <a:solidFill>
                  <a:srgbClr val="194f90"/>
                </a:solidFill>
                <a:uFillTx/>
                <a:latin typeface="Calibri"/>
              </a:rPr>
              <a:t>With products</a:t>
            </a:r>
            <a:r>
              <a:rPr b="1" lang="en-US" sz="3800" spc="-1" strike="noStrike">
                <a:solidFill>
                  <a:srgbClr val="194f90"/>
                </a:solidFill>
                <a:latin typeface="Calibri"/>
              </a:rPr>
              <a:t> </a:t>
            </a:r>
            <a:r>
              <a:rPr b="0" lang="en-US" sz="3800" spc="-1" strike="noStrike">
                <a:solidFill>
                  <a:srgbClr val="194f90"/>
                </a:solidFill>
                <a:latin typeface="Calibri"/>
              </a:rPr>
              <a:t>that people need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103" name="TextBox 9"/>
          <p:cNvSpPr/>
          <p:nvPr/>
        </p:nvSpPr>
        <p:spPr>
          <a:xfrm>
            <a:off x="351000" y="5099400"/>
            <a:ext cx="8584560" cy="124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3800" spc="-1" strike="noStrike" u="sng">
                <a:solidFill>
                  <a:srgbClr val="194f90"/>
                </a:solidFill>
                <a:uFillTx/>
                <a:latin typeface="Calibri"/>
              </a:rPr>
              <a:t>With an opportunity</a:t>
            </a:r>
            <a:r>
              <a:rPr b="1" lang="en-US" sz="3800" spc="-1" strike="noStrike">
                <a:solidFill>
                  <a:srgbClr val="194f90"/>
                </a:solidFill>
                <a:latin typeface="Calibri"/>
              </a:rPr>
              <a:t> </a:t>
            </a:r>
            <a:r>
              <a:rPr b="0" lang="en-US" sz="3800" spc="-1" strike="noStrike">
                <a:solidFill>
                  <a:srgbClr val="194f90"/>
                </a:solidFill>
                <a:latin typeface="Calibri"/>
              </a:rPr>
              <a:t>to spread the word… </a:t>
            </a:r>
            <a:endParaRPr b="0" lang="en-US" sz="3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3800" spc="-1" strike="noStrike">
                <a:solidFill>
                  <a:srgbClr val="194f90"/>
                </a:solidFill>
                <a:latin typeface="Calibri"/>
              </a:rPr>
              <a:t>and to build </a:t>
            </a:r>
            <a:r>
              <a:rPr b="0" i="1" lang="en-US" sz="3800" spc="-1" strike="noStrike">
                <a:solidFill>
                  <a:srgbClr val="194f90"/>
                </a:solidFill>
                <a:latin typeface="Calibri"/>
              </a:rPr>
              <a:t>with</a:t>
            </a:r>
            <a:r>
              <a:rPr b="0" lang="en-US" sz="3800" spc="-1" strike="noStrike">
                <a:solidFill>
                  <a:srgbClr val="194f90"/>
                </a:solidFill>
                <a:latin typeface="Calibri"/>
              </a:rPr>
              <a:t> us</a:t>
            </a:r>
            <a:endParaRPr b="0" lang="en-US" sz="3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8" descr="Untitled-4-02.png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105" name="Rectangle 5"/>
          <p:cNvSpPr/>
          <p:nvPr/>
        </p:nvSpPr>
        <p:spPr>
          <a:xfrm>
            <a:off x="282240" y="123840"/>
            <a:ext cx="748548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First: How LifeWave Technology Works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106" name="Picture 2" descr=""/>
          <p:cNvPicPr/>
          <p:nvPr/>
        </p:nvPicPr>
        <p:blipFill>
          <a:blip r:embed="rId2"/>
          <a:stretch/>
        </p:blipFill>
        <p:spPr>
          <a:xfrm>
            <a:off x="6954840" y="1297080"/>
            <a:ext cx="4565880" cy="2566440"/>
          </a:xfrm>
          <a:prstGeom prst="rect">
            <a:avLst/>
          </a:prstGeom>
          <a:ln w="0">
            <a:noFill/>
          </a:ln>
        </p:spPr>
      </p:pic>
      <p:pic>
        <p:nvPicPr>
          <p:cNvPr id="107" name="Picture 6" descr=""/>
          <p:cNvPicPr/>
          <p:nvPr/>
        </p:nvPicPr>
        <p:blipFill>
          <a:blip r:embed="rId3"/>
          <a:stretch/>
        </p:blipFill>
        <p:spPr>
          <a:xfrm>
            <a:off x="910440" y="1292040"/>
            <a:ext cx="2651040" cy="5088600"/>
          </a:xfrm>
          <a:prstGeom prst="rect">
            <a:avLst/>
          </a:prstGeom>
          <a:ln w="0">
            <a:noFill/>
          </a:ln>
        </p:spPr>
      </p:pic>
      <p:sp>
        <p:nvSpPr>
          <p:cNvPr id="108" name="TextBox 7"/>
          <p:cNvSpPr/>
          <p:nvPr/>
        </p:nvSpPr>
        <p:spPr>
          <a:xfrm>
            <a:off x="3763080" y="2580480"/>
            <a:ext cx="2882520" cy="146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3000" spc="-1" strike="noStrike">
                <a:solidFill>
                  <a:srgbClr val="194f90"/>
                </a:solidFill>
                <a:latin typeface="Calibri"/>
              </a:rPr>
              <a:t>Watch our video on our patented phototherapy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109" name="Picture 10" descr=""/>
          <p:cNvPicPr/>
          <p:nvPr/>
        </p:nvPicPr>
        <p:blipFill>
          <a:blip r:embed="rId4"/>
          <a:stretch/>
        </p:blipFill>
        <p:spPr>
          <a:xfrm>
            <a:off x="5727600" y="4624920"/>
            <a:ext cx="3200400" cy="1755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iStock-637785818.jpg"/>
          <p:cNvPicPr/>
          <p:nvPr/>
        </p:nvPicPr>
        <p:blipFill>
          <a:blip r:embed="rId1"/>
          <a:srcRect l="41081" t="0" r="-2" b="0"/>
          <a:stretch/>
        </p:blipFill>
        <p:spPr>
          <a:xfrm flipH="1">
            <a:off x="6131880" y="0"/>
            <a:ext cx="6060240" cy="6857640"/>
          </a:xfrm>
          <a:prstGeom prst="rect">
            <a:avLst/>
          </a:prstGeom>
          <a:ln w="0">
            <a:noFill/>
          </a:ln>
        </p:spPr>
      </p:pic>
      <p:sp>
        <p:nvSpPr>
          <p:cNvPr id="111" name="Rectangle 3"/>
          <p:cNvSpPr/>
          <p:nvPr/>
        </p:nvSpPr>
        <p:spPr>
          <a:xfrm>
            <a:off x="6095880" y="0"/>
            <a:ext cx="2732760" cy="6857640"/>
          </a:xfrm>
          <a:prstGeom prst="rect">
            <a:avLst/>
          </a:prstGeom>
          <a:gradFill rotWithShape="0">
            <a:gsLst>
              <a:gs pos="12000">
                <a:srgbClr val="ffffff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12" name="Picture 8" descr="Untitled-4-02.png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113" name="Rectangle 5"/>
          <p:cNvSpPr/>
          <p:nvPr/>
        </p:nvSpPr>
        <p:spPr>
          <a:xfrm>
            <a:off x="264600" y="123840"/>
            <a:ext cx="333288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Unique Products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14" name="TextBox 6"/>
          <p:cNvSpPr/>
          <p:nvPr/>
        </p:nvSpPr>
        <p:spPr>
          <a:xfrm>
            <a:off x="608760" y="1480320"/>
            <a:ext cx="5931360" cy="423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Exclusively protected by multiple patents 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Over 80 research and clinical studies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Independent researchers and universities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Medical and scientific experts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3" descr="Patch Family Shot_L.png"/>
          <p:cNvPicPr/>
          <p:nvPr/>
        </p:nvPicPr>
        <p:blipFill>
          <a:blip r:embed="rId1"/>
          <a:stretch/>
        </p:blipFill>
        <p:spPr>
          <a:xfrm>
            <a:off x="0" y="2723040"/>
            <a:ext cx="12191760" cy="4041360"/>
          </a:xfrm>
          <a:prstGeom prst="rect">
            <a:avLst/>
          </a:prstGeom>
          <a:ln w="0">
            <a:noFill/>
          </a:ln>
        </p:spPr>
      </p:pic>
      <p:pic>
        <p:nvPicPr>
          <p:cNvPr id="116" name="Picture 8" descr="Untitled-4-02.png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117" name="Rectangle 5"/>
          <p:cNvSpPr/>
          <p:nvPr/>
        </p:nvSpPr>
        <p:spPr>
          <a:xfrm>
            <a:off x="264600" y="123840"/>
            <a:ext cx="333288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Unique Products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18" name="TextBox 6"/>
          <p:cNvSpPr/>
          <p:nvPr/>
        </p:nvSpPr>
        <p:spPr>
          <a:xfrm>
            <a:off x="854640" y="1607400"/>
            <a:ext cx="941472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All patches are available in occasional-use or 30-day supply “Sleeves”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19" name="TextBox 1"/>
          <p:cNvSpPr/>
          <p:nvPr/>
        </p:nvSpPr>
        <p:spPr>
          <a:xfrm>
            <a:off x="868680" y="2975400"/>
            <a:ext cx="10597680" cy="5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94f90"/>
                </a:solidFill>
                <a:latin typeface="Calibri"/>
              </a:rPr>
              <a:t>Member / Team-builder retail margins can be as high as 55%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20" name="TextBox 7"/>
          <p:cNvSpPr/>
          <p:nvPr/>
        </p:nvSpPr>
        <p:spPr>
          <a:xfrm>
            <a:off x="1201680" y="5920920"/>
            <a:ext cx="999252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194f90"/>
                </a:solidFill>
                <a:latin typeface="Calibri"/>
              </a:rPr>
              <a:t>Safe, non-drug, non-invasive patches you just place on your body. Nothing goes in your body.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9" descr="iStock-860614794.png"/>
          <p:cNvPicPr/>
          <p:nvPr/>
        </p:nvPicPr>
        <p:blipFill>
          <a:blip r:embed="rId1"/>
          <a:srcRect l="20409" t="0" r="12134" b="0"/>
          <a:stretch/>
        </p:blipFill>
        <p:spPr>
          <a:xfrm>
            <a:off x="6146640" y="883800"/>
            <a:ext cx="6044760" cy="5973840"/>
          </a:xfrm>
          <a:prstGeom prst="rect">
            <a:avLst/>
          </a:prstGeom>
          <a:ln w="0">
            <a:noFill/>
          </a:ln>
        </p:spPr>
      </p:pic>
      <p:sp>
        <p:nvSpPr>
          <p:cNvPr id="122" name="Rectangle 10"/>
          <p:cNvSpPr/>
          <p:nvPr/>
        </p:nvSpPr>
        <p:spPr>
          <a:xfrm>
            <a:off x="6146640" y="0"/>
            <a:ext cx="2732760" cy="6857640"/>
          </a:xfrm>
          <a:prstGeom prst="rect">
            <a:avLst/>
          </a:prstGeom>
          <a:gradFill rotWithShape="0">
            <a:gsLst>
              <a:gs pos="12000">
                <a:srgbClr val="ffffff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23" name="Picture 8" descr="Untitled-4-02.png"/>
          <p:cNvPicPr/>
          <p:nvPr/>
        </p:nvPicPr>
        <p:blipFill>
          <a:blip r:embed="rId2"/>
          <a:stretch/>
        </p:blipFill>
        <p:spPr>
          <a:xfrm>
            <a:off x="0" y="360"/>
            <a:ext cx="12191760" cy="6857280"/>
          </a:xfrm>
          <a:prstGeom prst="rect">
            <a:avLst/>
          </a:prstGeom>
          <a:ln w="0">
            <a:noFill/>
          </a:ln>
        </p:spPr>
      </p:pic>
      <p:sp>
        <p:nvSpPr>
          <p:cNvPr id="124" name="Rectangle 5"/>
          <p:cNvSpPr/>
          <p:nvPr/>
        </p:nvSpPr>
        <p:spPr>
          <a:xfrm>
            <a:off x="264600" y="123840"/>
            <a:ext cx="333288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600" spc="-1" strike="noStrike">
                <a:solidFill>
                  <a:srgbClr val="ffffff"/>
                </a:solidFill>
                <a:latin typeface="Calibri"/>
              </a:rPr>
              <a:t>Unique Products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25" name="TextBox 4"/>
          <p:cNvSpPr/>
          <p:nvPr/>
        </p:nvSpPr>
        <p:spPr>
          <a:xfrm>
            <a:off x="536400" y="1321560"/>
            <a:ext cx="10288440" cy="411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194f90"/>
                </a:solidFill>
                <a:latin typeface="Calibri"/>
              </a:rPr>
              <a:t>There is a </a:t>
            </a:r>
            <a:r>
              <a:rPr b="1" i="1" lang="en-US" sz="3200" spc="-1" strike="noStrike">
                <a:solidFill>
                  <a:srgbClr val="194f90"/>
                </a:solidFill>
                <a:latin typeface="Calibri"/>
              </a:rPr>
              <a:t>vast</a:t>
            </a:r>
            <a:r>
              <a:rPr b="1" lang="en-US" sz="3200" spc="-1" strike="noStrike">
                <a:solidFill>
                  <a:srgbClr val="194f90"/>
                </a:solidFill>
                <a:latin typeface="Calibri"/>
              </a:rPr>
              <a:t> market for our products</a:t>
            </a:r>
            <a:endParaRPr b="0" lang="en-US" sz="32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800" spc="-1" strike="noStrike">
                <a:solidFill>
                  <a:srgbClr val="194f90"/>
                </a:solidFill>
                <a:latin typeface="Calibri"/>
              </a:rPr>
              <a:t>	</a:t>
            </a:r>
            <a:endParaRPr b="0" lang="en-US" sz="8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      </a:t>
            </a: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Increased energy and endurance </a:t>
            </a:r>
            <a:endParaRPr b="0" lang="en-US" sz="28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Safe and natural pain relief, </a:t>
            </a:r>
            <a:endParaRPr b="0" lang="en-US" sz="28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Enhanced quality of sleep</a:t>
            </a:r>
            <a:endParaRPr b="0" lang="en-US" sz="28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Reduced stress</a:t>
            </a:r>
            <a:endParaRPr b="0" lang="en-US" sz="28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Immune system support </a:t>
            </a:r>
            <a:endParaRPr b="0" lang="en-US" sz="28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Appetite control</a:t>
            </a:r>
            <a:endParaRPr b="0" lang="en-US" sz="28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Looking younger, feeling stronger</a:t>
            </a:r>
            <a:endParaRPr b="0" lang="en-US" sz="28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94f9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194f90"/>
                </a:solidFill>
                <a:latin typeface="Calibri"/>
              </a:rPr>
              <a:t>Performing better, healing faster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26" name="TextBox 1"/>
          <p:cNvSpPr/>
          <p:nvPr/>
        </p:nvSpPr>
        <p:spPr>
          <a:xfrm>
            <a:off x="615240" y="5666400"/>
            <a:ext cx="6964560" cy="51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194f90"/>
                </a:solidFill>
                <a:latin typeface="Calibri"/>
              </a:rPr>
              <a:t>No drugs, chemicals, stimulants or side effects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LifeWave_X39 Presentation 1_Laura</Template>
  <TotalTime>4337</TotalTime>
  <Application>LibreOffice/7.3.0.3$Windows_X86_64 LibreOffice_project/0f246aa12d0eee4a0f7adcefbf7c878fc2238db3</Application>
  <AppVersion>15.0000</AppVersion>
  <Words>1281</Words>
  <Paragraphs>229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2018-12-05T17:03:48Z</dcterms:created>
  <dc:creator>Laura Kelly</dc:creator>
  <dc:description/>
  <dc:language>en-US</dc:language>
  <cp:lastModifiedBy>Lifewave2</cp:lastModifiedBy>
  <dcterms:modified xsi:type="dcterms:W3CDTF">2020-02-13T16:30:38Z</dcterms:modified>
  <cp:revision>203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27</vt:i4>
  </property>
</Properties>
</file>